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</p:sldIdLst>
  <p:sldSz cy="5143500" cx="9144000"/>
  <p:notesSz cx="6858000" cy="9144000"/>
  <p:embeddedFontLst>
    <p:embeddedFont>
      <p:font typeface="Anaheim"/>
      <p:regular r:id="rId98"/>
    </p:embeddedFont>
    <p:embeddedFont>
      <p:font typeface="Barlow Condensed ExtraBold"/>
      <p:bold r:id="rId99"/>
      <p:boldItalic r:id="rId100"/>
    </p:embeddedFont>
    <p:embeddedFont>
      <p:font typeface="Overpass Mono"/>
      <p:regular r:id="rId101"/>
      <p:bold r:id="rId102"/>
    </p:embeddedFont>
    <p:embeddedFont>
      <p:font typeface="Fira Code"/>
      <p:regular r:id="rId103"/>
      <p:bold r:id="rId104"/>
    </p:embeddedFont>
    <p:embeddedFont>
      <p:font typeface="Roboto Mono"/>
      <p:regular r:id="rId105"/>
      <p:bold r:id="rId106"/>
      <p:italic r:id="rId107"/>
      <p:boldItalic r:id="rId108"/>
    </p:embeddedFont>
    <p:embeddedFont>
      <p:font typeface="Barlow"/>
      <p:regular r:id="rId109"/>
      <p:bold r:id="rId110"/>
      <p:italic r:id="rId111"/>
      <p:boldItalic r:id="rId112"/>
    </p:embeddedFont>
    <p:embeddedFont>
      <p:font typeface="Overpass Mono Medium"/>
      <p:regular r:id="rId113"/>
      <p:bold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RobotoMono-italic.fntdata"/><Relationship Id="rId106" Type="http://schemas.openxmlformats.org/officeDocument/2006/relationships/font" Target="fonts/RobotoMono-bold.fntdata"/><Relationship Id="rId105" Type="http://schemas.openxmlformats.org/officeDocument/2006/relationships/font" Target="fonts/RobotoMono-regular.fntdata"/><Relationship Id="rId104" Type="http://schemas.openxmlformats.org/officeDocument/2006/relationships/font" Target="fonts/FiraCode-bold.fntdata"/><Relationship Id="rId109" Type="http://schemas.openxmlformats.org/officeDocument/2006/relationships/font" Target="fonts/Barlow-regular.fntdata"/><Relationship Id="rId108" Type="http://schemas.openxmlformats.org/officeDocument/2006/relationships/font" Target="fonts/RobotoMono-bold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FiraCode-regular.fntdata"/><Relationship Id="rId102" Type="http://schemas.openxmlformats.org/officeDocument/2006/relationships/font" Target="fonts/OverpassMono-bold.fntdata"/><Relationship Id="rId101" Type="http://schemas.openxmlformats.org/officeDocument/2006/relationships/font" Target="fonts/OverpassMono-regular.fntdata"/><Relationship Id="rId100" Type="http://schemas.openxmlformats.org/officeDocument/2006/relationships/font" Target="fonts/BarlowCondensedExtraBold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font" Target="fonts/BarlowCondensedExtraBold-bold.fntdata"/><Relationship Id="rId10" Type="http://schemas.openxmlformats.org/officeDocument/2006/relationships/slide" Target="slides/slide6.xml"/><Relationship Id="rId98" Type="http://schemas.openxmlformats.org/officeDocument/2006/relationships/font" Target="fonts/Anaheim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font" Target="fonts/Barlow-bold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OverpassMonoMedium-bold.fntdata"/><Relationship Id="rId18" Type="http://schemas.openxmlformats.org/officeDocument/2006/relationships/slide" Target="slides/slide14.xml"/><Relationship Id="rId113" Type="http://schemas.openxmlformats.org/officeDocument/2006/relationships/font" Target="fonts/OverpassMonoMedium-regular.fntdata"/><Relationship Id="rId112" Type="http://schemas.openxmlformats.org/officeDocument/2006/relationships/font" Target="fonts/Barlow-boldItalic.fntdata"/><Relationship Id="rId111" Type="http://schemas.openxmlformats.org/officeDocument/2006/relationships/font" Target="fonts/Barlow-italic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261a7e0e8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1261a7e0e8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261a7e0e8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261a7e0e8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261a7e0e8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1261a7e0e8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4a7f9448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c4a7f9448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c4a7f9448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c4a7f9448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1261a7e0e8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1261a7e0e8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1261a7e0e8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1261a7e0e8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1261a7e0e8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1261a7e0e8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1261a7e0e8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1261a7e0e8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1261a7e0e8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1261a7e0e8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1261a7e0e8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1261a7e0e8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1261a7e0e8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1261a7e0e8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1261a7e0e8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1261a7e0e8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1261a7e0e8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1261a7e0e8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1261a7e0e8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1261a7e0e8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1261a7e0e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1261a7e0e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1261a7e0e8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1261a7e0e8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1261a7e0e8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1261a7e0e8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261a7e0e8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1261a7e0e8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1261a7e0e8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1261a7e0e8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1261a7e0e8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1261a7e0e8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1261a7e0e8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1261a7e0e8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1261a7e0e8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1261a7e0e8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1261a7e0e8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1261a7e0e8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1261a7e0e8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1261a7e0e8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1261a7e0e8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1261a7e0e8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1261a7e0e8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1261a7e0e8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1261a7e0e8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1261a7e0e8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1261a7e0e8_0_1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1261a7e0e8_0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1261a7e0e8_0_1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1261a7e0e8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1261a7e0e8_0_1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1261a7e0e8_0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1261a7e0e8_0_1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1261a7e0e8_0_1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1261a7e0e8_0_1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1261a7e0e8_0_1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261a7e0e8_0_1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1261a7e0e8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c0800e4d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c0800e4d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c0800e4d5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c0800e4d5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c0800e4d5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c0800e4d5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c0800e4d5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c0800e4d5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c0800e4d5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c0800e4d5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c0800e4d5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c0800e4d5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c0800e4d5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c0800e4d5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c0800e4d5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c0800e4d5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c0800e4d56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c0800e4d56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c0800e4d56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c0800e4d56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c0800e4d5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c0800e4d5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c0800e4d56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c0800e4d56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c0800e4d56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c0800e4d56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c0800e4d5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c0800e4d5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c0800e4d56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c0800e4d56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c0800e4d56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c0800e4d56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c0800e4d5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c0800e4d5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c0800e4d56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c0800e4d56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c0800e4d56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c0800e4d56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c0800e4d56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c0800e4d56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c0800e4d56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c0800e4d56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c0800e4d56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c0800e4d56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c0800e4d56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c0800e4d56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2c0800e4d56_1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2c0800e4d56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c0800e4d56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2c0800e4d56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21261a7e0e8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21261a7e0e8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261a7e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1261a7e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1261a7e0e8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1261a7e0e8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1261a7e0e8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21261a7e0e8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1261a7e0e8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1261a7e0e8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1261a7e0e8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21261a7e0e8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1261a7e0e8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1261a7e0e8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1261a7e0e8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21261a7e0e8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21261a7e0e8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21261a7e0e8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1261a7e0e8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21261a7e0e8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1261a7e0e8_0_1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1261a7e0e8_0_1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1261a7e0e8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21261a7e0e8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261a7e0e8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261a7e0e8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1261a7e0e8_0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1261a7e0e8_0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1261a7e0e8_0_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1261a7e0e8_0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1261a7e0e8_0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21261a7e0e8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1261a7e0e8_0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21261a7e0e8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1261a7e0e8_0_1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1261a7e0e8_0_1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1261a7e0e8_0_1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21261a7e0e8_0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1261a7e0e8_0_1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21261a7e0e8_0_1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078aa2d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2078aa2d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261a7e0e8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261a7e0e8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078aa2d6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078aa2d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078aa2d6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078aa2d6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2078aa2d6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2078aa2d6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5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5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59.jpg"/><Relationship Id="rId6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59.jpg"/><Relationship Id="rId6" Type="http://schemas.openxmlformats.org/officeDocument/2006/relationships/image" Target="../media/image33.png"/><Relationship Id="rId7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59.jpg"/><Relationship Id="rId6" Type="http://schemas.openxmlformats.org/officeDocument/2006/relationships/image" Target="../media/image33.png"/><Relationship Id="rId7" Type="http://schemas.openxmlformats.org/officeDocument/2006/relationships/image" Target="../media/image46.png"/><Relationship Id="rId8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Relationship Id="rId5" Type="http://schemas.openxmlformats.org/officeDocument/2006/relationships/image" Target="../media/image59.jpg"/><Relationship Id="rId6" Type="http://schemas.openxmlformats.org/officeDocument/2006/relationships/image" Target="../media/image33.png"/><Relationship Id="rId7" Type="http://schemas.openxmlformats.org/officeDocument/2006/relationships/image" Target="../media/image46.png"/><Relationship Id="rId8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jp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Relationship Id="rId5" Type="http://schemas.openxmlformats.org/officeDocument/2006/relationships/image" Target="../media/image59.jpg"/><Relationship Id="rId6" Type="http://schemas.openxmlformats.org/officeDocument/2006/relationships/image" Target="../media/image33.png"/><Relationship Id="rId7" Type="http://schemas.openxmlformats.org/officeDocument/2006/relationships/image" Target="../media/image46.png"/><Relationship Id="rId8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jpg"/><Relationship Id="rId10" Type="http://schemas.openxmlformats.org/officeDocument/2006/relationships/image" Target="../media/image50.png"/><Relationship Id="rId13" Type="http://schemas.openxmlformats.org/officeDocument/2006/relationships/image" Target="../media/image49.jpg"/><Relationship Id="rId12" Type="http://schemas.openxmlformats.org/officeDocument/2006/relationships/image" Target="../media/image5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Relationship Id="rId15" Type="http://schemas.openxmlformats.org/officeDocument/2006/relationships/image" Target="../media/image70.png"/><Relationship Id="rId14" Type="http://schemas.openxmlformats.org/officeDocument/2006/relationships/image" Target="../media/image44.png"/><Relationship Id="rId17" Type="http://schemas.openxmlformats.org/officeDocument/2006/relationships/image" Target="../media/image47.png"/><Relationship Id="rId16" Type="http://schemas.openxmlformats.org/officeDocument/2006/relationships/image" Target="../media/image48.png"/><Relationship Id="rId5" Type="http://schemas.openxmlformats.org/officeDocument/2006/relationships/image" Target="../media/image59.jpg"/><Relationship Id="rId6" Type="http://schemas.openxmlformats.org/officeDocument/2006/relationships/image" Target="../media/image33.png"/><Relationship Id="rId18" Type="http://schemas.openxmlformats.org/officeDocument/2006/relationships/image" Target="../media/image51.png"/><Relationship Id="rId7" Type="http://schemas.openxmlformats.org/officeDocument/2006/relationships/image" Target="../media/image46.png"/><Relationship Id="rId8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jpg"/><Relationship Id="rId11" Type="http://schemas.openxmlformats.org/officeDocument/2006/relationships/image" Target="../media/image45.jpg"/><Relationship Id="rId10" Type="http://schemas.openxmlformats.org/officeDocument/2006/relationships/image" Target="../media/image50.png"/><Relationship Id="rId13" Type="http://schemas.openxmlformats.org/officeDocument/2006/relationships/image" Target="../media/image49.jpg"/><Relationship Id="rId12" Type="http://schemas.openxmlformats.org/officeDocument/2006/relationships/image" Target="../media/image5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Relationship Id="rId15" Type="http://schemas.openxmlformats.org/officeDocument/2006/relationships/image" Target="../media/image70.png"/><Relationship Id="rId14" Type="http://schemas.openxmlformats.org/officeDocument/2006/relationships/image" Target="../media/image44.png"/><Relationship Id="rId17" Type="http://schemas.openxmlformats.org/officeDocument/2006/relationships/image" Target="../media/image47.png"/><Relationship Id="rId16" Type="http://schemas.openxmlformats.org/officeDocument/2006/relationships/image" Target="../media/image48.png"/><Relationship Id="rId5" Type="http://schemas.openxmlformats.org/officeDocument/2006/relationships/image" Target="../media/image59.jpg"/><Relationship Id="rId19" Type="http://schemas.openxmlformats.org/officeDocument/2006/relationships/image" Target="../media/image52.jpg"/><Relationship Id="rId6" Type="http://schemas.openxmlformats.org/officeDocument/2006/relationships/image" Target="../media/image33.png"/><Relationship Id="rId18" Type="http://schemas.openxmlformats.org/officeDocument/2006/relationships/image" Target="../media/image51.png"/><Relationship Id="rId7" Type="http://schemas.openxmlformats.org/officeDocument/2006/relationships/image" Target="../media/image46.png"/><Relationship Id="rId8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5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0.png"/><Relationship Id="rId8" Type="http://schemas.openxmlformats.org/officeDocument/2006/relationships/image" Target="../media/image6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9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Relationship Id="rId8" Type="http://schemas.openxmlformats.org/officeDocument/2006/relationships/image" Target="../media/image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jpg"/></Relationships>
</file>

<file path=ppt/slides/_rels/slide7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9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Relationship Id="rId8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developer.android.com/topic/libraries/architecture/viewmodel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3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MVVM - State handling, what about the future…? 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#7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/>
          <p:nvPr/>
        </p:nvSpPr>
        <p:spPr>
          <a:xfrm>
            <a:off x="3030025" y="2523225"/>
            <a:ext cx="2986800" cy="48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TOASTS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11650"/>
            <a:ext cx="8839201" cy="77080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4"/>
          <p:cNvSpPr txBox="1"/>
          <p:nvPr/>
        </p:nvSpPr>
        <p:spPr>
          <a:xfrm>
            <a:off x="442100" y="3148625"/>
            <a:ext cx="621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31 &gt;</a:t>
            </a:r>
            <a:endParaRPr sz="44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3170225" y="2458575"/>
            <a:ext cx="42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 Line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 lines …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Här definierar vi texten, längden och bygger sedan vår ‘toast’ för att sedan visa upp den!</a:t>
            </a:r>
            <a:endParaRPr i="1" sz="1000">
              <a:solidFill>
                <a:srgbClr val="359F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5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Skapa Toasts!</a:t>
            </a:r>
            <a:endParaRPr sz="2500"/>
          </a:p>
        </p:txBody>
      </p:sp>
      <p:sp>
        <p:nvSpPr>
          <p:cNvPr id="437" name="Google Shape;437;p35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5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5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464324" y="2769550"/>
            <a:ext cx="59193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5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264750" y="2617150"/>
            <a:ext cx="59193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5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5"/>
          <p:cNvSpPr txBox="1"/>
          <p:nvPr/>
        </p:nvSpPr>
        <p:spPr>
          <a:xfrm>
            <a:off x="269874" y="2617150"/>
            <a:ext cx="58584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2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"Hello toast!"</a:t>
            </a:r>
            <a:endParaRPr sz="1200"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duration =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LENGTH_SHORT</a:t>
            </a:r>
            <a:endParaRPr sz="12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toast =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makeText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applicationContext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text, duration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toast.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5" name="Google Shape;455;p35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Toast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TOASTS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461" name="Google Shape;4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11650"/>
            <a:ext cx="8839201" cy="77080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6"/>
          <p:cNvSpPr txBox="1"/>
          <p:nvPr/>
        </p:nvSpPr>
        <p:spPr>
          <a:xfrm>
            <a:off x="442100" y="3148625"/>
            <a:ext cx="621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33 &gt;</a:t>
            </a:r>
            <a:endParaRPr sz="44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63" name="Google Shape;4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12694"/>
            <a:ext cx="9143999" cy="213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7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7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visar jag upp en liten ruta med text?</a:t>
            </a:r>
            <a:endParaRPr/>
          </a:p>
        </p:txBody>
      </p:sp>
      <p:sp>
        <p:nvSpPr>
          <p:cNvPr id="471" name="Google Shape;471;p37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Om appen är i bakgrunden och du vill skicka en enkel text, prova Toasts!</a:t>
            </a:r>
            <a:endParaRPr sz="1200"/>
          </a:p>
        </p:txBody>
      </p:sp>
      <p:sp>
        <p:nvSpPr>
          <p:cNvPr id="472" name="Google Shape;472;p37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473" name="Google Shape;473;p37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474" name="Google Shape;4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8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8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8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38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490" name="Google Shape;490;p38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91" name="Google Shape;491;p38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38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38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38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38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38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7" name="Google Shape;497;p38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498" name="Google Shape;498;p38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38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501" name="Google Shape;501;p38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38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504" name="Google Shape;504;p38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6" name="Google Shape;5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507" name="Google Shape;5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Snackbar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18" name="Google Shape;518;p40"/>
          <p:cNvPicPr preferRelativeResize="0"/>
          <p:nvPr/>
        </p:nvPicPr>
        <p:blipFill rotWithShape="1">
          <a:blip r:embed="rId3">
            <a:alphaModFix/>
          </a:blip>
          <a:srcRect b="11363" l="25156" r="23080" t="0"/>
          <a:stretch/>
        </p:blipFill>
        <p:spPr>
          <a:xfrm>
            <a:off x="619125" y="1077900"/>
            <a:ext cx="4114500" cy="3522900"/>
          </a:xfrm>
          <a:prstGeom prst="cube">
            <a:avLst>
              <a:gd fmla="val 3449" name="adj"/>
            </a:avLst>
          </a:prstGeom>
          <a:noFill/>
          <a:ln>
            <a:noFill/>
          </a:ln>
        </p:spPr>
      </p:pic>
      <p:sp>
        <p:nvSpPr>
          <p:cNvPr id="519" name="Google Shape;519;p40"/>
          <p:cNvSpPr txBox="1"/>
          <p:nvPr/>
        </p:nvSpPr>
        <p:spPr>
          <a:xfrm>
            <a:off x="5531700" y="1380225"/>
            <a:ext cx="289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har vi ett alternativ mot Toasts!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Men denna dialog har en knapp!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25" name="Google Shape;5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00" y="1016700"/>
            <a:ext cx="7948800" cy="3974400"/>
          </a:xfrm>
          <a:prstGeom prst="cube">
            <a:avLst>
              <a:gd fmla="val 2364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2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31" name="Google Shape;5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463" y="995150"/>
            <a:ext cx="5817079" cy="397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3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37" name="Google Shape;5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63" y="1016700"/>
            <a:ext cx="8341077" cy="39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287875" y="2163475"/>
            <a:ext cx="28812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ViewModel #2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Toasts &amp; Snackbars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4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75" y="941225"/>
            <a:ext cx="5991259" cy="39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49" name="Google Shape;5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25" y="76200"/>
            <a:ext cx="7514372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55" name="Google Shape;5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50" y="53463"/>
            <a:ext cx="8161300" cy="50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61" name="Google Shape;5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88" y="49600"/>
            <a:ext cx="8118175" cy="494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8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67" name="Google Shape;5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50" y="141188"/>
            <a:ext cx="8128949" cy="486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73" name="Google Shape;5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75" y="0"/>
            <a:ext cx="6768765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79" name="Google Shape;5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00" y="34916"/>
            <a:ext cx="8271601" cy="5073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1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85" name="Google Shape;5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48275"/>
            <a:ext cx="7902527" cy="49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91" name="Google Shape;5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25" y="76200"/>
            <a:ext cx="800574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3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597" name="Google Shape;5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50" y="0"/>
            <a:ext cx="8256494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603" name="Google Shape;6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00" y="41499"/>
            <a:ext cx="7783899" cy="50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5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609" name="Google Shape;6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25" y="0"/>
            <a:ext cx="8355400" cy="50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615" name="Google Shape;6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06" y="0"/>
            <a:ext cx="85651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7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Context - Vilken klass?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Vy - Vart ska den visas?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Text - på Snackbar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Långvarighet - Längd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Skapa Snackbar!</a:t>
            </a:r>
            <a:endParaRPr sz="2500"/>
          </a:p>
        </p:txBody>
      </p:sp>
      <p:sp>
        <p:nvSpPr>
          <p:cNvPr id="622" name="Google Shape;622;p57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7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7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7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7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7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7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7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7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7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7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7"/>
          <p:cNvSpPr/>
          <p:nvPr/>
        </p:nvSpPr>
        <p:spPr>
          <a:xfrm>
            <a:off x="464324" y="2769550"/>
            <a:ext cx="59193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7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7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7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7"/>
          <p:cNvSpPr/>
          <p:nvPr/>
        </p:nvSpPr>
        <p:spPr>
          <a:xfrm>
            <a:off x="264750" y="2617150"/>
            <a:ext cx="59193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7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7"/>
          <p:cNvSpPr txBox="1"/>
          <p:nvPr/>
        </p:nvSpPr>
        <p:spPr>
          <a:xfrm>
            <a:off x="269874" y="2617150"/>
            <a:ext cx="58584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snack =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Snackbar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"Button is clicked"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Snackbar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LENGTH_LONG</a:t>
            </a:r>
            <a:endParaRPr sz="1100">
              <a:solidFill>
                <a:srgbClr val="EF596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0" name="Google Shape;640;p57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Snackbar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8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8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8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Snackbar…?</a:t>
            </a:r>
            <a:endParaRPr/>
          </a:p>
        </p:txBody>
      </p:sp>
      <p:sp>
        <p:nvSpPr>
          <p:cNvPr id="648" name="Google Shape;648;p58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Snackbars fungerar när vi har applikationen inom ‘foreground’ då vi kan interagera med den!</a:t>
            </a:r>
            <a:endParaRPr sz="1200"/>
          </a:p>
        </p:txBody>
      </p:sp>
      <p:sp>
        <p:nvSpPr>
          <p:cNvPr id="649" name="Google Shape;649;p58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50" name="Google Shape;650;p58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651" name="Google Shape;6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9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9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9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9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9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9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9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9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59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667" name="Google Shape;667;p59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668" name="Google Shape;668;p59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59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59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59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59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59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4" name="Google Shape;674;p59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675" name="Google Shape;675;p59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59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678" name="Google Shape;678;p59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59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681" name="Google Shape;681;p59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3" name="Google Shape;6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684" name="Google Shape;6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0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1"/>
          <p:cNvSpPr/>
          <p:nvPr/>
        </p:nvSpPr>
        <p:spPr>
          <a:xfrm>
            <a:off x="298748" y="4266558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1"/>
          <p:cNvSpPr/>
          <p:nvPr/>
        </p:nvSpPr>
        <p:spPr>
          <a:xfrm>
            <a:off x="145397" y="468063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1"/>
          <p:cNvSpPr/>
          <p:nvPr/>
        </p:nvSpPr>
        <p:spPr>
          <a:xfrm>
            <a:off x="7240528" y="44572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1"/>
          <p:cNvSpPr/>
          <p:nvPr/>
        </p:nvSpPr>
        <p:spPr>
          <a:xfrm>
            <a:off x="0" y="10775"/>
            <a:ext cx="3979800" cy="510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02" name="Google Shape;7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5" y="0"/>
            <a:ext cx="39798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1"/>
          <p:cNvSpPr txBox="1"/>
          <p:nvPr/>
        </p:nvSpPr>
        <p:spPr>
          <a:xfrm>
            <a:off x="4810250" y="897675"/>
            <a:ext cx="3339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Livscykeln är något vi diskuterar så fort vi pratar om vyer AKA ‘activities’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Varje vit rektangel symboliserar en livscykel!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2"/>
          <p:cNvSpPr/>
          <p:nvPr/>
        </p:nvSpPr>
        <p:spPr>
          <a:xfrm>
            <a:off x="7318498" y="40765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2"/>
          <p:cNvSpPr/>
          <p:nvPr/>
        </p:nvSpPr>
        <p:spPr>
          <a:xfrm>
            <a:off x="7165147" y="44906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2"/>
          <p:cNvSpPr txBox="1"/>
          <p:nvPr/>
        </p:nvSpPr>
        <p:spPr>
          <a:xfrm>
            <a:off x="4738525" y="2055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LifeCycle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716" name="Google Shape;716;p62"/>
          <p:cNvPicPr preferRelativeResize="0"/>
          <p:nvPr/>
        </p:nvPicPr>
        <p:blipFill rotWithShape="1">
          <a:blip r:embed="rId3">
            <a:alphaModFix/>
          </a:blip>
          <a:srcRect b="72792" l="0" r="34041" t="0"/>
          <a:stretch/>
        </p:blipFill>
        <p:spPr>
          <a:xfrm>
            <a:off x="113000" y="76200"/>
            <a:ext cx="3165000" cy="1358100"/>
          </a:xfrm>
          <a:prstGeom prst="cube">
            <a:avLst>
              <a:gd fmla="val 2299" name="adj"/>
            </a:avLst>
          </a:prstGeom>
          <a:noFill/>
          <a:ln>
            <a:noFill/>
          </a:ln>
        </p:spPr>
      </p:pic>
      <p:sp>
        <p:nvSpPr>
          <p:cNvPr id="717" name="Google Shape;717;p62"/>
          <p:cNvSpPr txBox="1"/>
          <p:nvPr/>
        </p:nvSpPr>
        <p:spPr>
          <a:xfrm>
            <a:off x="5350075" y="1366200"/>
            <a:ext cx="333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Så fort aktiviteten skapas: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onCreate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 )</a:t>
            </a:r>
            <a:endParaRPr>
              <a:solidFill>
                <a:srgbClr val="61AFE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onStart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 )</a:t>
            </a:r>
            <a:endParaRPr>
              <a:solidFill>
                <a:srgbClr val="61AFE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onResume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 )</a:t>
            </a:r>
            <a:endParaRPr>
              <a:solidFill>
                <a:srgbClr val="FFC66D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18" name="Google Shape;7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00" y="1563525"/>
            <a:ext cx="4980900" cy="5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/>
          <p:nvPr/>
        </p:nvSpPr>
        <p:spPr>
          <a:xfrm>
            <a:off x="7318498" y="40765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3"/>
          <p:cNvSpPr/>
          <p:nvPr/>
        </p:nvSpPr>
        <p:spPr>
          <a:xfrm>
            <a:off x="7165147" y="44906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3"/>
          <p:cNvSpPr txBox="1"/>
          <p:nvPr/>
        </p:nvSpPr>
        <p:spPr>
          <a:xfrm>
            <a:off x="4738525" y="2055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LifeCycle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731" name="Google Shape;731;p63"/>
          <p:cNvPicPr preferRelativeResize="0"/>
          <p:nvPr/>
        </p:nvPicPr>
        <p:blipFill rotWithShape="1">
          <a:blip r:embed="rId3">
            <a:alphaModFix/>
          </a:blip>
          <a:srcRect b="0" l="0" r="34041" t="0"/>
          <a:stretch/>
        </p:blipFill>
        <p:spPr>
          <a:xfrm>
            <a:off x="113000" y="76200"/>
            <a:ext cx="3165000" cy="4991100"/>
          </a:xfrm>
          <a:prstGeom prst="cube">
            <a:avLst>
              <a:gd fmla="val 2299" name="adj"/>
            </a:avLst>
          </a:prstGeom>
          <a:noFill/>
          <a:ln>
            <a:noFill/>
          </a:ln>
        </p:spPr>
      </p:pic>
      <p:sp>
        <p:nvSpPr>
          <p:cNvPr id="732" name="Google Shape;732;p63"/>
          <p:cNvSpPr txBox="1"/>
          <p:nvPr/>
        </p:nvSpPr>
        <p:spPr>
          <a:xfrm>
            <a:off x="5350075" y="1143000"/>
            <a:ext cx="3339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Activity rotated!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onPause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>
              <a:solidFill>
                <a:srgbClr val="FFC66D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onStop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>
              <a:solidFill>
                <a:srgbClr val="61AFE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onCreate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>
              <a:solidFill>
                <a:srgbClr val="61AFE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onStart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>
              <a:solidFill>
                <a:srgbClr val="61AFE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onResume</a:t>
            </a:r>
            <a:r>
              <a:rPr lang="en">
                <a:solidFill>
                  <a:srgbClr val="FFC66D"/>
                </a:solidFill>
                <a:latin typeface="Overpass Mono"/>
                <a:ea typeface="Overpass Mono"/>
                <a:cs typeface="Overpass Mono"/>
                <a:sym typeface="Overpass Mono"/>
              </a:rPr>
              <a:t>()</a:t>
            </a:r>
            <a:endParaRPr>
              <a:solidFill>
                <a:srgbClr val="FFC66D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66D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Activiteten återskapas!</a:t>
            </a:r>
            <a:endParaRPr>
              <a:solidFill>
                <a:srgbClr val="FFC66D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Problems…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4"/>
          <p:cNvSpPr/>
          <p:nvPr/>
        </p:nvSpPr>
        <p:spPr>
          <a:xfrm>
            <a:off x="7318498" y="407659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4"/>
          <p:cNvSpPr/>
          <p:nvPr/>
        </p:nvSpPr>
        <p:spPr>
          <a:xfrm>
            <a:off x="7165147" y="44906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4"/>
          <p:cNvSpPr txBox="1"/>
          <p:nvPr/>
        </p:nvSpPr>
        <p:spPr>
          <a:xfrm>
            <a:off x="4738525" y="2055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LifeCycle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745" name="Google Shape;7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8" y="76200"/>
            <a:ext cx="4798200" cy="4991100"/>
          </a:xfrm>
          <a:prstGeom prst="cube">
            <a:avLst>
              <a:gd fmla="val 4030" name="adj"/>
            </a:avLst>
          </a:prstGeom>
          <a:noFill/>
          <a:ln>
            <a:noFill/>
          </a:ln>
        </p:spPr>
      </p:pic>
      <p:sp>
        <p:nvSpPr>
          <p:cNvPr id="746" name="Google Shape;746;p64"/>
          <p:cNvSpPr txBox="1"/>
          <p:nvPr/>
        </p:nvSpPr>
        <p:spPr>
          <a:xfrm>
            <a:off x="5350075" y="1143000"/>
            <a:ext cx="333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ViewModel ‘överlever’ och man kan t.om säga att den ligger ‘utanför’ livscykeln på detta sätt!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5"/>
          <p:cNvSpPr/>
          <p:nvPr/>
        </p:nvSpPr>
        <p:spPr>
          <a:xfrm>
            <a:off x="300923" y="4348108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5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5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9" name="Google Shape;759;p65"/>
          <p:cNvSpPr txBox="1"/>
          <p:nvPr/>
        </p:nvSpPr>
        <p:spPr>
          <a:xfrm>
            <a:off x="2902050" y="1132800"/>
            <a:ext cx="33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Extenda din klass med ‘ViewModel’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0" name="Google Shape;760;p65"/>
          <p:cNvSpPr txBox="1"/>
          <p:nvPr/>
        </p:nvSpPr>
        <p:spPr>
          <a:xfrm>
            <a:off x="1638750" y="1762100"/>
            <a:ext cx="5866500" cy="1847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Counter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2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12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1" name="Google Shape;761;p65"/>
          <p:cNvSpPr txBox="1"/>
          <p:nvPr/>
        </p:nvSpPr>
        <p:spPr>
          <a:xfrm>
            <a:off x="1638750" y="37074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NOTERA: Jag har tagit bort min konstruktor ()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6"/>
          <p:cNvSpPr/>
          <p:nvPr/>
        </p:nvSpPr>
        <p:spPr>
          <a:xfrm>
            <a:off x="300923" y="4348108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6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6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74" name="Google Shape;774;p66"/>
          <p:cNvSpPr txBox="1"/>
          <p:nvPr/>
        </p:nvSpPr>
        <p:spPr>
          <a:xfrm>
            <a:off x="2902050" y="1132800"/>
            <a:ext cx="33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Finslipa kod inom Main!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75" name="Google Shape;7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5400"/>
            <a:ext cx="8839202" cy="1899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Google Shape;776;p66"/>
          <p:cNvCxnSpPr/>
          <p:nvPr/>
        </p:nvCxnSpPr>
        <p:spPr>
          <a:xfrm>
            <a:off x="1089800" y="2800925"/>
            <a:ext cx="3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66"/>
          <p:cNvSpPr txBox="1"/>
          <p:nvPr/>
        </p:nvSpPr>
        <p:spPr>
          <a:xfrm>
            <a:off x="1018525" y="3605550"/>
            <a:ext cx="66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Skriver koden snyggare!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7"/>
          <p:cNvSpPr/>
          <p:nvPr/>
        </p:nvSpPr>
        <p:spPr>
          <a:xfrm>
            <a:off x="300923" y="4348108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7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7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90" name="Google Shape;790;p67"/>
          <p:cNvSpPr txBox="1"/>
          <p:nvPr/>
        </p:nvSpPr>
        <p:spPr>
          <a:xfrm>
            <a:off x="2902050" y="1132800"/>
            <a:ext cx="33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Skapa koppling med ‘ViewModelProvider’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91" name="Google Shape;7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63" y="1685400"/>
            <a:ext cx="6810476" cy="251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Class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9"/>
          <p:cNvSpPr/>
          <p:nvPr/>
        </p:nvSpPr>
        <p:spPr>
          <a:xfrm>
            <a:off x="300923" y="4348108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9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6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9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 Class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b="1" lang="en" sz="28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 Bearer</a:t>
            </a: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809" name="Google Shape;809;p69"/>
          <p:cNvSpPr txBox="1"/>
          <p:nvPr/>
        </p:nvSpPr>
        <p:spPr>
          <a:xfrm>
            <a:off x="1494325" y="2003250"/>
            <a:ext cx="6237300" cy="1154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package 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com.example.test6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data class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10" name="Google Shape;810;p69"/>
          <p:cNvSpPr txBox="1"/>
          <p:nvPr/>
        </p:nvSpPr>
        <p:spPr>
          <a:xfrm>
            <a:off x="1526800" y="3205225"/>
            <a:ext cx="623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Notera att det inte finns måsvingar. </a:t>
            </a:r>
            <a:endParaRPr i="1" sz="16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Logik ska ej definieras inom denna klass.</a:t>
            </a:r>
            <a:endParaRPr i="1" sz="16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0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0"/>
          <p:cNvSpPr/>
          <p:nvPr/>
        </p:nvSpPr>
        <p:spPr>
          <a:xfrm>
            <a:off x="3660126" y="493003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0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 Class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b="1" lang="en" sz="28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Constructor</a:t>
            </a: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819" name="Google Shape;819;p70"/>
          <p:cNvSpPr txBox="1"/>
          <p:nvPr/>
        </p:nvSpPr>
        <p:spPr>
          <a:xfrm>
            <a:off x="325025" y="1988275"/>
            <a:ext cx="6237300" cy="1477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package 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com.example.test6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data class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endParaRPr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D55FDE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0" name="Google Shape;820;p70"/>
          <p:cNvSpPr txBox="1"/>
          <p:nvPr/>
        </p:nvSpPr>
        <p:spPr>
          <a:xfrm>
            <a:off x="325025" y="3493450"/>
            <a:ext cx="623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Eftersom att klassen är en databärare, så bör vi inte kunna ‘sätta’ om värdet. Klassens jobb är enbart </a:t>
            </a:r>
            <a:r>
              <a:rPr i="1" lang="en" sz="16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vidare skickandet</a:t>
            </a:r>
            <a:r>
              <a:rPr i="1" lang="en" sz="16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 av datan. </a:t>
            </a:r>
            <a:endParaRPr i="1" sz="16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21" name="Google Shape;8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645" y="2015949"/>
            <a:ext cx="2172232" cy="14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1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1"/>
          <p:cNvSpPr/>
          <p:nvPr/>
        </p:nvSpPr>
        <p:spPr>
          <a:xfrm>
            <a:off x="3660126" y="493003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1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 Class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b="1" lang="en" sz="28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Funktioner</a:t>
            </a: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830" name="Google Shape;830;p71"/>
          <p:cNvSpPr txBox="1"/>
          <p:nvPr/>
        </p:nvSpPr>
        <p:spPr>
          <a:xfrm>
            <a:off x="920425" y="1494325"/>
            <a:ext cx="7016700" cy="3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rgbClr val="61AFEF"/>
                </a:solidFill>
              </a:rPr>
              <a:t>toString</a:t>
            </a:r>
            <a:r>
              <a:rPr b="1" lang="en" sz="1300">
                <a:solidFill>
                  <a:srgbClr val="FFC66D"/>
                </a:solidFill>
              </a:rPr>
              <a:t>()</a:t>
            </a:r>
            <a:r>
              <a:rPr lang="en" sz="1300">
                <a:solidFill>
                  <a:srgbClr val="FFC66D"/>
                </a:solidFill>
              </a:rPr>
              <a:t>:</a:t>
            </a:r>
            <a:r>
              <a:rPr lang="en" sz="1300">
                <a:solidFill>
                  <a:schemeClr val="lt1"/>
                </a:solidFill>
              </a:rPr>
              <a:t> This function generates a string representation of the object, which is useful for debugging and logging.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rgbClr val="61AFEF"/>
                </a:solidFill>
              </a:rPr>
              <a:t>equals</a:t>
            </a:r>
            <a:r>
              <a:rPr b="1" lang="en" sz="1300">
                <a:solidFill>
                  <a:srgbClr val="FFC66D"/>
                </a:solidFill>
              </a:rPr>
              <a:t>()</a:t>
            </a:r>
            <a:r>
              <a:rPr lang="en" sz="1300">
                <a:solidFill>
                  <a:srgbClr val="FFC66D"/>
                </a:solidFill>
              </a:rPr>
              <a:t>:</a:t>
            </a:r>
            <a:r>
              <a:rPr lang="en" sz="1300">
                <a:solidFill>
                  <a:schemeClr val="lt1"/>
                </a:solidFill>
              </a:rPr>
              <a:t> This function compares two objects for structural equality, meaning it checks if the values of their properties are equal.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rgbClr val="61AFEF"/>
                </a:solidFill>
              </a:rPr>
              <a:t>hashCode</a:t>
            </a:r>
            <a:r>
              <a:rPr b="1" lang="en" sz="1300">
                <a:solidFill>
                  <a:srgbClr val="FFC66D"/>
                </a:solidFill>
              </a:rPr>
              <a:t>()</a:t>
            </a:r>
            <a:r>
              <a:rPr lang="en" sz="1300">
                <a:solidFill>
                  <a:srgbClr val="FFC66D"/>
                </a:solidFill>
              </a:rPr>
              <a:t>:</a:t>
            </a:r>
            <a:r>
              <a:rPr lang="en" sz="1300">
                <a:solidFill>
                  <a:schemeClr val="lt1"/>
                </a:solidFill>
              </a:rPr>
              <a:t> This function generates a hash code based on the properties of the object. It's used for hash-based collections like HashMap and HashSet.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rgbClr val="61AFEF"/>
                </a:solidFill>
              </a:rPr>
              <a:t>componentN</a:t>
            </a:r>
            <a:r>
              <a:rPr b="1" lang="en" sz="1300">
                <a:solidFill>
                  <a:srgbClr val="FFC66D"/>
                </a:solidFill>
              </a:rPr>
              <a:t>()</a:t>
            </a:r>
            <a:r>
              <a:rPr lang="en" sz="1300">
                <a:solidFill>
                  <a:schemeClr val="lt1"/>
                </a:solidFill>
              </a:rPr>
              <a:t>: These functions allow you to destructure an object into its individual properties. For example, if your data class has properties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300">
                <a:solidFill>
                  <a:schemeClr val="lt1"/>
                </a:solidFill>
              </a:rPr>
              <a:t> and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" sz="1300">
                <a:solidFill>
                  <a:schemeClr val="lt1"/>
                </a:solidFill>
              </a:rPr>
              <a:t>, you can use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component1()</a:t>
            </a:r>
            <a:r>
              <a:rPr lang="en" sz="1300">
                <a:solidFill>
                  <a:schemeClr val="lt1"/>
                </a:solidFill>
              </a:rPr>
              <a:t> to access the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300">
                <a:solidFill>
                  <a:schemeClr val="lt1"/>
                </a:solidFill>
              </a:rPr>
              <a:t> property and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component2()</a:t>
            </a:r>
            <a:r>
              <a:rPr lang="en" sz="1300">
                <a:solidFill>
                  <a:schemeClr val="lt1"/>
                </a:solidFill>
              </a:rPr>
              <a:t> to access the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" sz="1300">
                <a:solidFill>
                  <a:schemeClr val="lt1"/>
                </a:solidFill>
              </a:rPr>
              <a:t> property.</a:t>
            </a:r>
            <a:endParaRPr sz="2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.copy()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3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3"/>
          <p:cNvSpPr/>
          <p:nvPr/>
        </p:nvSpPr>
        <p:spPr>
          <a:xfrm>
            <a:off x="3660126" y="493003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7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3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 Class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b="1" lang="en" sz="28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.copy()</a:t>
            </a: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844" name="Google Shape;844;p73"/>
          <p:cNvSpPr txBox="1"/>
          <p:nvPr/>
        </p:nvSpPr>
        <p:spPr>
          <a:xfrm>
            <a:off x="920425" y="1494325"/>
            <a:ext cx="7016700" cy="3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66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">
                <a:solidFill>
                  <a:srgbClr val="61AFEF"/>
                </a:solidFill>
              </a:rPr>
              <a:t>copy</a:t>
            </a:r>
            <a:r>
              <a:rPr b="1" lang="en">
                <a:solidFill>
                  <a:srgbClr val="FFC66D"/>
                </a:solidFill>
              </a:rPr>
              <a:t>()</a:t>
            </a:r>
            <a:r>
              <a:rPr lang="en">
                <a:solidFill>
                  <a:srgbClr val="FFC66D"/>
                </a:solidFill>
              </a:rPr>
              <a:t>:</a:t>
            </a:r>
            <a:r>
              <a:rPr lang="en">
                <a:solidFill>
                  <a:schemeClr val="lt1"/>
                </a:solidFill>
              </a:rPr>
              <a:t> This function creates a copy of the object, optionally allowing you to change some of its properties while keeping the rest unchanged. This is useful for creating modified copies of immutable objects.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rgbClr val="61AFE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Navigering, vidareskickande av data…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 så bra!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Inconsistent…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Business Logic in Activities…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Applications grow into a mess!!!!</a:t>
            </a:r>
            <a:endParaRPr sz="1700"/>
          </a:p>
        </p:txBody>
      </p:sp>
      <p:sp>
        <p:nvSpPr>
          <p:cNvPr id="378" name="Google Shape;378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300" y="1984075"/>
            <a:ext cx="3682975" cy="27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4"/>
          <p:cNvSpPr/>
          <p:nvPr/>
        </p:nvSpPr>
        <p:spPr>
          <a:xfrm>
            <a:off x="3660126" y="493003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4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 Class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b="1" lang="en" sz="28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Exempel</a:t>
            </a: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grpSp>
        <p:nvGrpSpPr>
          <p:cNvPr id="853" name="Google Shape;853;p74"/>
          <p:cNvGrpSpPr/>
          <p:nvPr/>
        </p:nvGrpSpPr>
        <p:grpSpPr>
          <a:xfrm>
            <a:off x="1026543" y="1215463"/>
            <a:ext cx="584525" cy="1884150"/>
            <a:chOff x="1130068" y="1245275"/>
            <a:chExt cx="584525" cy="1884150"/>
          </a:xfrm>
        </p:grpSpPr>
        <p:sp>
          <p:nvSpPr>
            <p:cNvPr id="854" name="Google Shape;854;p74"/>
            <p:cNvSpPr/>
            <p:nvPr/>
          </p:nvSpPr>
          <p:spPr>
            <a:xfrm>
              <a:off x="1130068" y="1245275"/>
              <a:ext cx="584525" cy="611550"/>
            </a:xfrm>
            <a:custGeom>
              <a:rect b="b" l="l" r="r" t="t"/>
              <a:pathLst>
                <a:path extrusionOk="0" h="24462" w="23381">
                  <a:moveTo>
                    <a:pt x="18901" y="0"/>
                  </a:moveTo>
                  <a:cubicBezTo>
                    <a:pt x="13003" y="0"/>
                    <a:pt x="6217" y="1965"/>
                    <a:pt x="2442" y="6497"/>
                  </a:cubicBezTo>
                  <a:cubicBezTo>
                    <a:pt x="-886" y="10492"/>
                    <a:pt x="-801" y="18412"/>
                    <a:pt x="2875" y="22090"/>
                  </a:cubicBezTo>
                  <a:cubicBezTo>
                    <a:pt x="7580" y="26798"/>
                    <a:pt x="18943" y="23466"/>
                    <a:pt x="22366" y="17758"/>
                  </a:cubicBezTo>
                  <a:cubicBezTo>
                    <a:pt x="25262" y="12929"/>
                    <a:pt x="21500" y="2165"/>
                    <a:pt x="15869" y="216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5" name="Google Shape;855;p74"/>
            <p:cNvSpPr/>
            <p:nvPr/>
          </p:nvSpPr>
          <p:spPr>
            <a:xfrm>
              <a:off x="1201950" y="1873325"/>
              <a:ext cx="216575" cy="1256100"/>
            </a:xfrm>
            <a:custGeom>
              <a:rect b="b" l="l" r="r" t="t"/>
              <a:pathLst>
                <a:path extrusionOk="0" h="50244" w="8663">
                  <a:moveTo>
                    <a:pt x="8663" y="0"/>
                  </a:moveTo>
                  <a:cubicBezTo>
                    <a:pt x="8663" y="16995"/>
                    <a:pt x="7593" y="35040"/>
                    <a:pt x="0" y="5024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856" name="Google Shape;856;p74"/>
            <p:cNvCxnSpPr/>
            <p:nvPr/>
          </p:nvCxnSpPr>
          <p:spPr>
            <a:xfrm>
              <a:off x="1362788" y="2626125"/>
              <a:ext cx="119100" cy="43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74"/>
            <p:cNvCxnSpPr/>
            <p:nvPr/>
          </p:nvCxnSpPr>
          <p:spPr>
            <a:xfrm>
              <a:off x="1136975" y="2241475"/>
              <a:ext cx="454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8" name="Google Shape;858;p74"/>
          <p:cNvSpPr txBox="1"/>
          <p:nvPr/>
        </p:nvSpPr>
        <p:spPr>
          <a:xfrm>
            <a:off x="855450" y="693025"/>
            <a:ext cx="1505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Student</a:t>
            </a:r>
            <a:r>
              <a:rPr lang="en" sz="18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()</a:t>
            </a:r>
            <a:endParaRPr sz="18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59" name="Google Shape;859;p74"/>
          <p:cNvSpPr txBox="1"/>
          <p:nvPr/>
        </p:nvSpPr>
        <p:spPr>
          <a:xfrm>
            <a:off x="649700" y="3367650"/>
            <a:ext cx="2122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name: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String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age: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Int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grade: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Char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60" name="Google Shape;860;p74"/>
          <p:cNvSpPr txBox="1"/>
          <p:nvPr/>
        </p:nvSpPr>
        <p:spPr>
          <a:xfrm>
            <a:off x="4795500" y="2875325"/>
            <a:ext cx="36285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vi ändrar data…</a:t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800"/>
              <a:buFont typeface="Anaheim"/>
              <a:buChar char="+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Ska vi ändra på ALL data?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800"/>
              <a:buFont typeface="Anaheim"/>
              <a:buChar char="+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Hur ändrar man på enstaka data?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800"/>
              <a:buFont typeface="Anaheim"/>
              <a:buChar char="+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Inga ‘setters’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800"/>
              <a:buFont typeface="Anaheim"/>
              <a:buChar char="+"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Variabler är ‘FINAL’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61" name="Google Shape;861;p74"/>
          <p:cNvCxnSpPr/>
          <p:nvPr/>
        </p:nvCxnSpPr>
        <p:spPr>
          <a:xfrm>
            <a:off x="1252750" y="1428750"/>
            <a:ext cx="0" cy="1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74"/>
          <p:cNvCxnSpPr/>
          <p:nvPr/>
        </p:nvCxnSpPr>
        <p:spPr>
          <a:xfrm>
            <a:off x="1459800" y="1418400"/>
            <a:ext cx="0" cy="1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5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5"/>
          <p:cNvSpPr/>
          <p:nvPr/>
        </p:nvSpPr>
        <p:spPr>
          <a:xfrm>
            <a:off x="3660126" y="493003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7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75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Data Class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(</a:t>
            </a:r>
            <a:r>
              <a:rPr b="1" lang="en" sz="2800">
                <a:solidFill>
                  <a:srgbClr val="61AFEF"/>
                </a:solidFill>
                <a:latin typeface="Overpass Mono"/>
                <a:ea typeface="Overpass Mono"/>
                <a:cs typeface="Overpass Mono"/>
                <a:sym typeface="Overpass Mono"/>
              </a:rPr>
              <a:t>Exempel .copy()</a:t>
            </a: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grpSp>
        <p:nvGrpSpPr>
          <p:cNvPr id="871" name="Google Shape;871;p75"/>
          <p:cNvGrpSpPr/>
          <p:nvPr/>
        </p:nvGrpSpPr>
        <p:grpSpPr>
          <a:xfrm>
            <a:off x="1026543" y="1215463"/>
            <a:ext cx="584525" cy="1884150"/>
            <a:chOff x="1130068" y="1245275"/>
            <a:chExt cx="584525" cy="1884150"/>
          </a:xfrm>
        </p:grpSpPr>
        <p:sp>
          <p:nvSpPr>
            <p:cNvPr id="872" name="Google Shape;872;p75"/>
            <p:cNvSpPr/>
            <p:nvPr/>
          </p:nvSpPr>
          <p:spPr>
            <a:xfrm>
              <a:off x="1130068" y="1245275"/>
              <a:ext cx="584525" cy="611550"/>
            </a:xfrm>
            <a:custGeom>
              <a:rect b="b" l="l" r="r" t="t"/>
              <a:pathLst>
                <a:path extrusionOk="0" h="24462" w="23381">
                  <a:moveTo>
                    <a:pt x="18901" y="0"/>
                  </a:moveTo>
                  <a:cubicBezTo>
                    <a:pt x="13003" y="0"/>
                    <a:pt x="6217" y="1965"/>
                    <a:pt x="2442" y="6497"/>
                  </a:cubicBezTo>
                  <a:cubicBezTo>
                    <a:pt x="-886" y="10492"/>
                    <a:pt x="-801" y="18412"/>
                    <a:pt x="2875" y="22090"/>
                  </a:cubicBezTo>
                  <a:cubicBezTo>
                    <a:pt x="7580" y="26798"/>
                    <a:pt x="18943" y="23466"/>
                    <a:pt x="22366" y="17758"/>
                  </a:cubicBezTo>
                  <a:cubicBezTo>
                    <a:pt x="25262" y="12929"/>
                    <a:pt x="21500" y="2165"/>
                    <a:pt x="15869" y="216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3" name="Google Shape;873;p75"/>
            <p:cNvSpPr/>
            <p:nvPr/>
          </p:nvSpPr>
          <p:spPr>
            <a:xfrm>
              <a:off x="1201950" y="1873325"/>
              <a:ext cx="216575" cy="1256100"/>
            </a:xfrm>
            <a:custGeom>
              <a:rect b="b" l="l" r="r" t="t"/>
              <a:pathLst>
                <a:path extrusionOk="0" h="50244" w="8663">
                  <a:moveTo>
                    <a:pt x="8663" y="0"/>
                  </a:moveTo>
                  <a:cubicBezTo>
                    <a:pt x="8663" y="16995"/>
                    <a:pt x="7593" y="35040"/>
                    <a:pt x="0" y="5024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874" name="Google Shape;874;p75"/>
            <p:cNvCxnSpPr/>
            <p:nvPr/>
          </p:nvCxnSpPr>
          <p:spPr>
            <a:xfrm>
              <a:off x="1362788" y="2626125"/>
              <a:ext cx="119100" cy="43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p75"/>
            <p:cNvCxnSpPr/>
            <p:nvPr/>
          </p:nvCxnSpPr>
          <p:spPr>
            <a:xfrm>
              <a:off x="1136975" y="2241475"/>
              <a:ext cx="454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6" name="Google Shape;876;p75"/>
          <p:cNvSpPr txBox="1"/>
          <p:nvPr/>
        </p:nvSpPr>
        <p:spPr>
          <a:xfrm>
            <a:off x="855450" y="693025"/>
            <a:ext cx="1505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Student</a:t>
            </a:r>
            <a:r>
              <a:rPr lang="en" sz="18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()</a:t>
            </a:r>
            <a:endParaRPr sz="18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77" name="Google Shape;877;p75"/>
          <p:cNvSpPr txBox="1"/>
          <p:nvPr/>
        </p:nvSpPr>
        <p:spPr>
          <a:xfrm>
            <a:off x="649700" y="3367650"/>
            <a:ext cx="2122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name: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String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age: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Int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grade: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Char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78" name="Google Shape;878;p75"/>
          <p:cNvCxnSpPr/>
          <p:nvPr/>
        </p:nvCxnSpPr>
        <p:spPr>
          <a:xfrm>
            <a:off x="1252750" y="1428750"/>
            <a:ext cx="0" cy="1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75"/>
          <p:cNvCxnSpPr/>
          <p:nvPr/>
        </p:nvCxnSpPr>
        <p:spPr>
          <a:xfrm>
            <a:off x="1459800" y="1418400"/>
            <a:ext cx="0" cy="1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75"/>
          <p:cNvSpPr txBox="1"/>
          <p:nvPr/>
        </p:nvSpPr>
        <p:spPr>
          <a:xfrm>
            <a:off x="5548500" y="3457925"/>
            <a:ext cx="2122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881" name="Google Shape;881;p75"/>
          <p:cNvGrpSpPr/>
          <p:nvPr/>
        </p:nvGrpSpPr>
        <p:grpSpPr>
          <a:xfrm>
            <a:off x="7185943" y="1386738"/>
            <a:ext cx="584525" cy="1884150"/>
            <a:chOff x="1130068" y="1245275"/>
            <a:chExt cx="584525" cy="1884150"/>
          </a:xfrm>
        </p:grpSpPr>
        <p:sp>
          <p:nvSpPr>
            <p:cNvPr id="882" name="Google Shape;882;p75"/>
            <p:cNvSpPr/>
            <p:nvPr/>
          </p:nvSpPr>
          <p:spPr>
            <a:xfrm>
              <a:off x="1130068" y="1245275"/>
              <a:ext cx="584525" cy="611550"/>
            </a:xfrm>
            <a:custGeom>
              <a:rect b="b" l="l" r="r" t="t"/>
              <a:pathLst>
                <a:path extrusionOk="0" h="24462" w="23381">
                  <a:moveTo>
                    <a:pt x="18901" y="0"/>
                  </a:moveTo>
                  <a:cubicBezTo>
                    <a:pt x="13003" y="0"/>
                    <a:pt x="6217" y="1965"/>
                    <a:pt x="2442" y="6497"/>
                  </a:cubicBezTo>
                  <a:cubicBezTo>
                    <a:pt x="-886" y="10492"/>
                    <a:pt x="-801" y="18412"/>
                    <a:pt x="2875" y="22090"/>
                  </a:cubicBezTo>
                  <a:cubicBezTo>
                    <a:pt x="7580" y="26798"/>
                    <a:pt x="18943" y="23466"/>
                    <a:pt x="22366" y="17758"/>
                  </a:cubicBezTo>
                  <a:cubicBezTo>
                    <a:pt x="25262" y="12929"/>
                    <a:pt x="21500" y="2165"/>
                    <a:pt x="15869" y="216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3" name="Google Shape;883;p75"/>
            <p:cNvSpPr/>
            <p:nvPr/>
          </p:nvSpPr>
          <p:spPr>
            <a:xfrm>
              <a:off x="1201950" y="1873325"/>
              <a:ext cx="216575" cy="1256100"/>
            </a:xfrm>
            <a:custGeom>
              <a:rect b="b" l="l" r="r" t="t"/>
              <a:pathLst>
                <a:path extrusionOk="0" h="50244" w="8663">
                  <a:moveTo>
                    <a:pt x="8663" y="0"/>
                  </a:moveTo>
                  <a:cubicBezTo>
                    <a:pt x="8663" y="16995"/>
                    <a:pt x="7593" y="35040"/>
                    <a:pt x="0" y="5024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884" name="Google Shape;884;p75"/>
            <p:cNvCxnSpPr/>
            <p:nvPr/>
          </p:nvCxnSpPr>
          <p:spPr>
            <a:xfrm>
              <a:off x="1362788" y="2626125"/>
              <a:ext cx="119100" cy="43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p75"/>
            <p:cNvCxnSpPr/>
            <p:nvPr/>
          </p:nvCxnSpPr>
          <p:spPr>
            <a:xfrm>
              <a:off x="1136975" y="2241475"/>
              <a:ext cx="454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6" name="Google Shape;886;p75"/>
          <p:cNvSpPr txBox="1"/>
          <p:nvPr/>
        </p:nvSpPr>
        <p:spPr>
          <a:xfrm>
            <a:off x="7014850" y="864300"/>
            <a:ext cx="1505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Student</a:t>
            </a:r>
            <a:r>
              <a:rPr lang="en" sz="18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()</a:t>
            </a:r>
            <a:endParaRPr sz="18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87" name="Google Shape;887;p75"/>
          <p:cNvCxnSpPr/>
          <p:nvPr/>
        </p:nvCxnSpPr>
        <p:spPr>
          <a:xfrm>
            <a:off x="7412150" y="1600025"/>
            <a:ext cx="0" cy="1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75"/>
          <p:cNvCxnSpPr/>
          <p:nvPr/>
        </p:nvCxnSpPr>
        <p:spPr>
          <a:xfrm>
            <a:off x="7256825" y="1610375"/>
            <a:ext cx="0" cy="1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75"/>
          <p:cNvSpPr txBox="1"/>
          <p:nvPr/>
        </p:nvSpPr>
        <p:spPr>
          <a:xfrm>
            <a:off x="6180550" y="3457925"/>
            <a:ext cx="27543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name: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String - Updated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age: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Int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grade:</a:t>
            </a: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8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Char</a:t>
            </a:r>
            <a:endParaRPr sz="18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0" name="Google Shape;890;p75"/>
          <p:cNvSpPr txBox="1"/>
          <p:nvPr/>
        </p:nvSpPr>
        <p:spPr>
          <a:xfrm>
            <a:off x="3489050" y="3665050"/>
            <a:ext cx="1842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Ändra bara på ett värde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1" name="Google Shape;891;p75"/>
          <p:cNvSpPr txBox="1"/>
          <p:nvPr/>
        </p:nvSpPr>
        <p:spPr>
          <a:xfrm>
            <a:off x="2857500" y="1811825"/>
            <a:ext cx="3168000" cy="939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frida = benny.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copy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92" name="Google Shape;892;p75"/>
          <p:cNvCxnSpPr>
            <a:stCxn id="890" idx="0"/>
            <a:endCxn id="891" idx="2"/>
          </p:cNvCxnSpPr>
          <p:nvPr/>
        </p:nvCxnSpPr>
        <p:spPr>
          <a:xfrm flipH="1" rot="10800000">
            <a:off x="4410500" y="2751550"/>
            <a:ext cx="30900" cy="9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75"/>
          <p:cNvCxnSpPr/>
          <p:nvPr/>
        </p:nvCxnSpPr>
        <p:spPr>
          <a:xfrm>
            <a:off x="2619375" y="4006700"/>
            <a:ext cx="53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75"/>
          <p:cNvCxnSpPr/>
          <p:nvPr/>
        </p:nvCxnSpPr>
        <p:spPr>
          <a:xfrm>
            <a:off x="5487000" y="3975575"/>
            <a:ext cx="53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6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Transfer Object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7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7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7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7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12" name="Google Shape;91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77"/>
          <p:cNvSpPr/>
          <p:nvPr/>
        </p:nvSpPr>
        <p:spPr>
          <a:xfrm>
            <a:off x="5596375" y="35585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a user,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 would like to make a request!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7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7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7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7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26" name="Google Shape;92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8"/>
          <p:cNvSpPr/>
          <p:nvPr/>
        </p:nvSpPr>
        <p:spPr>
          <a:xfrm>
            <a:off x="2523225" y="20550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 sweet! </a:t>
            </a:r>
            <a:br>
              <a:rPr lang="en"/>
            </a:br>
            <a:r>
              <a:rPr lang="en"/>
              <a:t>I’ll get right to it!</a:t>
            </a:r>
            <a:endParaRPr/>
          </a:p>
        </p:txBody>
      </p:sp>
      <p:sp>
        <p:nvSpPr>
          <p:cNvPr id="928" name="Google Shape;928;p78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929" name="Google Shape;92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7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7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7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7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79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42" name="Google Shape;9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9"/>
          <p:cNvSpPr/>
          <p:nvPr/>
        </p:nvSpPr>
        <p:spPr>
          <a:xfrm>
            <a:off x="5596375" y="2804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Ok! </a:t>
            </a:r>
            <a:br>
              <a:rPr lang="en"/>
            </a:br>
            <a:r>
              <a:rPr lang="en"/>
              <a:t>I would like to see my username!</a:t>
            </a:r>
            <a:endParaRPr/>
          </a:p>
        </p:txBody>
      </p:sp>
      <p:sp>
        <p:nvSpPr>
          <p:cNvPr id="944" name="Google Shape;944;p79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945" name="Google Shape;94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8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58" name="Google Shape;9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0"/>
          <p:cNvSpPr/>
          <p:nvPr/>
        </p:nvSpPr>
        <p:spPr>
          <a:xfrm>
            <a:off x="2598700" y="593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Alright!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go!</a:t>
            </a:r>
            <a:endParaRPr/>
          </a:p>
        </p:txBody>
      </p:sp>
      <p:sp>
        <p:nvSpPr>
          <p:cNvPr id="960" name="Google Shape;960;p80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961" name="Google Shape;96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80"/>
          <p:cNvPicPr preferRelativeResize="0"/>
          <p:nvPr/>
        </p:nvPicPr>
        <p:blipFill rotWithShape="1">
          <a:blip r:embed="rId5">
            <a:alphaModFix/>
          </a:blip>
          <a:srcRect b="44373" l="0" r="0" t="0"/>
          <a:stretch/>
        </p:blipFill>
        <p:spPr>
          <a:xfrm>
            <a:off x="6157825" y="1026900"/>
            <a:ext cx="2833781" cy="11836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8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8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8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75" name="Google Shape;9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81"/>
          <p:cNvSpPr/>
          <p:nvPr/>
        </p:nvSpPr>
        <p:spPr>
          <a:xfrm>
            <a:off x="2598700" y="593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your password</a:t>
            </a:r>
            <a:endParaRPr/>
          </a:p>
        </p:txBody>
      </p:sp>
      <p:sp>
        <p:nvSpPr>
          <p:cNvPr id="977" name="Google Shape;977;p81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978" name="Google Shape;97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826" y="1026900"/>
            <a:ext cx="2833769" cy="212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8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8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8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8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8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8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92" name="Google Shape;9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2"/>
          <p:cNvSpPr/>
          <p:nvPr/>
        </p:nvSpPr>
        <p:spPr>
          <a:xfrm>
            <a:off x="2598700" y="593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also your hashed password</a:t>
            </a:r>
            <a:endParaRPr/>
          </a:p>
        </p:txBody>
      </p:sp>
      <p:sp>
        <p:nvSpPr>
          <p:cNvPr id="994" name="Google Shape;994;p82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995" name="Google Shape;99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826" y="1026900"/>
            <a:ext cx="2833769" cy="212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7" name="Google Shape;99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521" y="3474425"/>
            <a:ext cx="4675954" cy="145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3"/>
          <p:cNvSpPr/>
          <p:nvPr/>
        </p:nvSpPr>
        <p:spPr>
          <a:xfrm>
            <a:off x="5619375" y="11475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Umm… sir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you might be sending to much he</a:t>
            </a:r>
            <a:endParaRPr/>
          </a:p>
        </p:txBody>
      </p:sp>
      <p:sp>
        <p:nvSpPr>
          <p:cNvPr id="1003" name="Google Shape;1003;p8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8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8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8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8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8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8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8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11" name="Google Shape;10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83"/>
          <p:cNvSpPr/>
          <p:nvPr/>
        </p:nvSpPr>
        <p:spPr>
          <a:xfrm>
            <a:off x="2598700" y="593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your email!</a:t>
            </a:r>
            <a:endParaRPr/>
          </a:p>
        </p:txBody>
      </p:sp>
      <p:sp>
        <p:nvSpPr>
          <p:cNvPr id="1013" name="Google Shape;1013;p83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1014" name="Google Shape;101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826" y="1026900"/>
            <a:ext cx="2833769" cy="212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6" name="Google Shape;101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521" y="3474425"/>
            <a:ext cx="4675954" cy="145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7" name="Google Shape;101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248" y="3274299"/>
            <a:ext cx="1716803" cy="1716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8" name="Google Shape;1018;p83"/>
          <p:cNvSpPr/>
          <p:nvPr/>
        </p:nvSpPr>
        <p:spPr>
          <a:xfrm>
            <a:off x="4216175" y="2048775"/>
            <a:ext cx="172500" cy="40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83"/>
          <p:cNvSpPr/>
          <p:nvPr/>
        </p:nvSpPr>
        <p:spPr>
          <a:xfrm>
            <a:off x="4562675" y="2048775"/>
            <a:ext cx="172500" cy="40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Toasts + Snackbars</a:t>
            </a:r>
            <a:endParaRPr/>
          </a:p>
        </p:txBody>
      </p:sp>
      <p:sp>
        <p:nvSpPr>
          <p:cNvPr id="391" name="Google Shape;391;p30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84"/>
          <p:cNvSpPr/>
          <p:nvPr/>
        </p:nvSpPr>
        <p:spPr>
          <a:xfrm>
            <a:off x="5619375" y="11475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Whoah i didn’t even know i had that thing but uh can we calm down?</a:t>
            </a:r>
            <a:endParaRPr/>
          </a:p>
        </p:txBody>
      </p:sp>
      <p:sp>
        <p:nvSpPr>
          <p:cNvPr id="1025" name="Google Shape;1025;p8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8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8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8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8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8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8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8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84"/>
          <p:cNvSpPr/>
          <p:nvPr/>
        </p:nvSpPr>
        <p:spPr>
          <a:xfrm>
            <a:off x="2598700" y="593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 and your favorite marked cities in the list!</a:t>
            </a:r>
            <a:endParaRPr/>
          </a:p>
        </p:txBody>
      </p:sp>
      <p:sp>
        <p:nvSpPr>
          <p:cNvPr id="1035" name="Google Shape;1035;p84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1036" name="Google Shape;103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826" y="1026900"/>
            <a:ext cx="2833769" cy="212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8" name="Google Shape;1038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521" y="3474425"/>
            <a:ext cx="4675954" cy="145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9" name="Google Shape;1039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248" y="3274299"/>
            <a:ext cx="1716803" cy="1716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0" name="Google Shape;1040;p84"/>
          <p:cNvSpPr/>
          <p:nvPr/>
        </p:nvSpPr>
        <p:spPr>
          <a:xfrm>
            <a:off x="4216175" y="2048775"/>
            <a:ext cx="172500" cy="40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84"/>
          <p:cNvSpPr/>
          <p:nvPr/>
        </p:nvSpPr>
        <p:spPr>
          <a:xfrm>
            <a:off x="4562675" y="2048775"/>
            <a:ext cx="172500" cy="40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8555" y="2452866"/>
            <a:ext cx="1947076" cy="2582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5"/>
          <p:cNvSpPr/>
          <p:nvPr/>
        </p:nvSpPr>
        <p:spPr>
          <a:xfrm>
            <a:off x="5619375" y="11475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i think i’m starting to understand </a:t>
            </a:r>
            <a:endParaRPr/>
          </a:p>
        </p:txBody>
      </p:sp>
      <p:sp>
        <p:nvSpPr>
          <p:cNvPr id="1048" name="Google Shape;1048;p8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8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8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8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8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8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56" name="Google Shape;105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5"/>
          <p:cNvSpPr/>
          <p:nvPr/>
        </p:nvSpPr>
        <p:spPr>
          <a:xfrm>
            <a:off x="2598700" y="593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also your credentials about your account status</a:t>
            </a:r>
            <a:endParaRPr/>
          </a:p>
        </p:txBody>
      </p:sp>
      <p:sp>
        <p:nvSpPr>
          <p:cNvPr id="1058" name="Google Shape;1058;p85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1059" name="Google Shape;105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826" y="1026900"/>
            <a:ext cx="2833769" cy="212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1" name="Google Shape;106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521" y="3474425"/>
            <a:ext cx="4675954" cy="145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2" name="Google Shape;1062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248" y="3274299"/>
            <a:ext cx="1716803" cy="1716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3" name="Google Shape;1063;p85"/>
          <p:cNvSpPr/>
          <p:nvPr/>
        </p:nvSpPr>
        <p:spPr>
          <a:xfrm>
            <a:off x="4216175" y="2048775"/>
            <a:ext cx="172500" cy="40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85"/>
          <p:cNvSpPr/>
          <p:nvPr/>
        </p:nvSpPr>
        <p:spPr>
          <a:xfrm>
            <a:off x="4562675" y="2048775"/>
            <a:ext cx="172500" cy="40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5" name="Google Shape;1065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8555" y="2452866"/>
            <a:ext cx="1947076" cy="2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2400" y="343275"/>
            <a:ext cx="2089200" cy="139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6"/>
          <p:cNvSpPr/>
          <p:nvPr/>
        </p:nvSpPr>
        <p:spPr>
          <a:xfrm>
            <a:off x="5619375" y="11475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Holy moley i don’t think this was a good idea please send help</a:t>
            </a:r>
            <a:endParaRPr/>
          </a:p>
        </p:txBody>
      </p:sp>
      <p:sp>
        <p:nvSpPr>
          <p:cNvPr id="1072" name="Google Shape;1072;p8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8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8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8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8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8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80" name="Google Shape;10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86"/>
          <p:cNvSpPr/>
          <p:nvPr/>
        </p:nvSpPr>
        <p:spPr>
          <a:xfrm>
            <a:off x="2598700" y="593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your phone number, secret password in case you forget your real password</a:t>
            </a:r>
            <a:endParaRPr/>
          </a:p>
        </p:txBody>
      </p:sp>
      <p:sp>
        <p:nvSpPr>
          <p:cNvPr id="1082" name="Google Shape;1082;p86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1083" name="Google Shape;108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826" y="1026900"/>
            <a:ext cx="2833769" cy="212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5" name="Google Shape;1085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521" y="3474425"/>
            <a:ext cx="4675954" cy="145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6" name="Google Shape;1086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248" y="3274299"/>
            <a:ext cx="1716803" cy="1716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7" name="Google Shape;1087;p86"/>
          <p:cNvSpPr/>
          <p:nvPr/>
        </p:nvSpPr>
        <p:spPr>
          <a:xfrm>
            <a:off x="4216175" y="2048775"/>
            <a:ext cx="172500" cy="40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86"/>
          <p:cNvSpPr/>
          <p:nvPr/>
        </p:nvSpPr>
        <p:spPr>
          <a:xfrm>
            <a:off x="4756775" y="2048775"/>
            <a:ext cx="172500" cy="40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8555" y="2452866"/>
            <a:ext cx="1947076" cy="2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2400" y="343275"/>
            <a:ext cx="2089200" cy="139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1" name="Google Shape;1091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338" y="3274300"/>
            <a:ext cx="1568927" cy="15689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2" name="Google Shape;1092;p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9768" y="2822237"/>
            <a:ext cx="1716801" cy="22925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87"/>
          <p:cNvSpPr/>
          <p:nvPr/>
        </p:nvSpPr>
        <p:spPr>
          <a:xfrm>
            <a:off x="5619375" y="11475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NOW PLEASE WE NEED ASSISTANCE RIGHT NOW SIR</a:t>
            </a:r>
            <a:endParaRPr/>
          </a:p>
        </p:txBody>
      </p:sp>
      <p:sp>
        <p:nvSpPr>
          <p:cNvPr id="1098" name="Google Shape;1098;p8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8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8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8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8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8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8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8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06" name="Google Shape;11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87"/>
          <p:cNvSpPr/>
          <p:nvPr/>
        </p:nvSpPr>
        <p:spPr>
          <a:xfrm>
            <a:off x="2598700" y="593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geo location, personal information, backup email, your credit card details</a:t>
            </a:r>
            <a:endParaRPr/>
          </a:p>
        </p:txBody>
      </p:sp>
      <p:sp>
        <p:nvSpPr>
          <p:cNvPr id="1108" name="Google Shape;1108;p87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1109" name="Google Shape;11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826" y="1026900"/>
            <a:ext cx="2833769" cy="212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1" name="Google Shape;1111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521" y="3474425"/>
            <a:ext cx="4675954" cy="145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2" name="Google Shape;1112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248" y="3274299"/>
            <a:ext cx="1716803" cy="1716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3" name="Google Shape;1113;p87"/>
          <p:cNvSpPr/>
          <p:nvPr/>
        </p:nvSpPr>
        <p:spPr>
          <a:xfrm>
            <a:off x="4756775" y="1701863"/>
            <a:ext cx="172500" cy="33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8555" y="2452866"/>
            <a:ext cx="1947076" cy="2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2400" y="343275"/>
            <a:ext cx="2089200" cy="139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6" name="Google Shape;1116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338" y="3274300"/>
            <a:ext cx="1568927" cy="15689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7" name="Google Shape;1117;p8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9768" y="2822237"/>
            <a:ext cx="1716801" cy="22925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8" name="Google Shape;1118;p87"/>
          <p:cNvSpPr/>
          <p:nvPr/>
        </p:nvSpPr>
        <p:spPr>
          <a:xfrm>
            <a:off x="4240625" y="1616600"/>
            <a:ext cx="172500" cy="33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99018" y="2367691"/>
            <a:ext cx="1947073" cy="12980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0" name="Google Shape;1120;p8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42058" y="2221449"/>
            <a:ext cx="2718568" cy="1941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1" name="Google Shape;1121;p8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16538" y="1083463"/>
            <a:ext cx="2975137" cy="29751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2" name="Google Shape;1122;p8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94476" y="874488"/>
            <a:ext cx="1816924" cy="18169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3" name="Google Shape;1123;p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19375" y="1514963"/>
            <a:ext cx="2399224" cy="239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8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694778" y="2059298"/>
            <a:ext cx="1947075" cy="130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6723" y="2474649"/>
            <a:ext cx="1716803" cy="1716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6" name="Google Shape;1126;p87"/>
          <p:cNvSpPr txBox="1"/>
          <p:nvPr/>
        </p:nvSpPr>
        <p:spPr>
          <a:xfrm>
            <a:off x="7947075" y="3375075"/>
            <a:ext cx="8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#2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27" name="Google Shape;1127;p8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362424" y="853454"/>
            <a:ext cx="2866851" cy="18589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8"/>
          <p:cNvSpPr/>
          <p:nvPr/>
        </p:nvSpPr>
        <p:spPr>
          <a:xfrm>
            <a:off x="5619375" y="11475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NOW PLEASE WE NEED ASSISTANCE RIGHT NOW SIR</a:t>
            </a:r>
            <a:endParaRPr/>
          </a:p>
        </p:txBody>
      </p:sp>
      <p:sp>
        <p:nvSpPr>
          <p:cNvPr id="1133" name="Google Shape;1133;p8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8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8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8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8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8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41" name="Google Shape;11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88"/>
          <p:cNvSpPr/>
          <p:nvPr/>
        </p:nvSpPr>
        <p:spPr>
          <a:xfrm>
            <a:off x="2598700" y="59375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name of your love, last name of your first love, your family’s address, your family’s car geo location</a:t>
            </a:r>
            <a:endParaRPr/>
          </a:p>
        </p:txBody>
      </p:sp>
      <p:sp>
        <p:nvSpPr>
          <p:cNvPr id="1143" name="Google Shape;1143;p88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1144" name="Google Shape;114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826" y="1026900"/>
            <a:ext cx="2833769" cy="212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6" name="Google Shape;1146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521" y="3474425"/>
            <a:ext cx="4675954" cy="145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7" name="Google Shape;1147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248" y="3274299"/>
            <a:ext cx="1716803" cy="1716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8" name="Google Shape;1148;p88"/>
          <p:cNvSpPr/>
          <p:nvPr/>
        </p:nvSpPr>
        <p:spPr>
          <a:xfrm>
            <a:off x="4732500" y="1701850"/>
            <a:ext cx="172500" cy="33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8555" y="2452866"/>
            <a:ext cx="1947076" cy="258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2400" y="343275"/>
            <a:ext cx="2089200" cy="139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1" name="Google Shape;1151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338" y="3274300"/>
            <a:ext cx="1568927" cy="15689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2" name="Google Shape;1152;p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9768" y="2822237"/>
            <a:ext cx="1716801" cy="22925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3" name="Google Shape;1153;p88"/>
          <p:cNvSpPr/>
          <p:nvPr/>
        </p:nvSpPr>
        <p:spPr>
          <a:xfrm>
            <a:off x="4240625" y="1701863"/>
            <a:ext cx="172500" cy="33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4" name="Google Shape;1154;p8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99018" y="2367691"/>
            <a:ext cx="1947073" cy="12980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5" name="Google Shape;1155;p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42058" y="2221449"/>
            <a:ext cx="2718568" cy="1941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6" name="Google Shape;1156;p8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16538" y="1083463"/>
            <a:ext cx="2975137" cy="29751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7" name="Google Shape;1157;p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94476" y="874488"/>
            <a:ext cx="1816924" cy="18169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8" name="Google Shape;1158;p8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19375" y="1514963"/>
            <a:ext cx="2399224" cy="239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694778" y="2059298"/>
            <a:ext cx="1947075" cy="130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6723" y="2474649"/>
            <a:ext cx="1716803" cy="17168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1" name="Google Shape;1161;p88"/>
          <p:cNvSpPr txBox="1"/>
          <p:nvPr/>
        </p:nvSpPr>
        <p:spPr>
          <a:xfrm>
            <a:off x="7947075" y="3375075"/>
            <a:ext cx="8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#2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62" name="Google Shape;1162;p8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362424" y="853454"/>
            <a:ext cx="2866851" cy="18589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3" name="Google Shape;1163;p8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154245" y="1748800"/>
            <a:ext cx="3625327" cy="239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4" name="Google Shape;1164;p8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224372" y="-13369"/>
            <a:ext cx="4228300" cy="2798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8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9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8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89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77" name="Google Shape;117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89"/>
          <p:cNvSpPr/>
          <p:nvPr/>
        </p:nvSpPr>
        <p:spPr>
          <a:xfrm>
            <a:off x="2523225" y="20550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we could learn more about DTO</a:t>
            </a:r>
            <a:endParaRPr/>
          </a:p>
        </p:txBody>
      </p:sp>
      <p:sp>
        <p:nvSpPr>
          <p:cNvPr id="1179" name="Google Shape;1179;p89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1180" name="Google Shape;118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89"/>
          <p:cNvSpPr/>
          <p:nvPr/>
        </p:nvSpPr>
        <p:spPr>
          <a:xfrm>
            <a:off x="4162250" y="1973300"/>
            <a:ext cx="334200" cy="366600"/>
          </a:xfrm>
          <a:prstGeom prst="donut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2" name="Google Shape;1182;p89"/>
          <p:cNvSpPr/>
          <p:nvPr/>
        </p:nvSpPr>
        <p:spPr>
          <a:xfrm>
            <a:off x="4692050" y="1973300"/>
            <a:ext cx="334200" cy="366600"/>
          </a:xfrm>
          <a:prstGeom prst="donut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9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9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9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9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9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95" name="Google Shape;119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575" y="1514975"/>
            <a:ext cx="2866852" cy="286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90"/>
          <p:cNvSpPr/>
          <p:nvPr/>
        </p:nvSpPr>
        <p:spPr>
          <a:xfrm>
            <a:off x="2523225" y="205500"/>
            <a:ext cx="2685000" cy="14556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Wanna learn more about DTO?</a:t>
            </a:r>
            <a:endParaRPr/>
          </a:p>
        </p:txBody>
      </p:sp>
      <p:sp>
        <p:nvSpPr>
          <p:cNvPr id="1197" name="Google Shape;1197;p90"/>
          <p:cNvSpPr/>
          <p:nvPr/>
        </p:nvSpPr>
        <p:spPr>
          <a:xfrm>
            <a:off x="765600" y="1736075"/>
            <a:ext cx="1412700" cy="1240200"/>
          </a:xfrm>
          <a:prstGeom prst="can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1198" name="Google Shape;119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69709" y="2452899"/>
            <a:ext cx="1004489" cy="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90"/>
          <p:cNvSpPr/>
          <p:nvPr/>
        </p:nvSpPr>
        <p:spPr>
          <a:xfrm>
            <a:off x="4162250" y="1973300"/>
            <a:ext cx="334200" cy="366600"/>
          </a:xfrm>
          <a:prstGeom prst="donut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0" name="Google Shape;1200;p90"/>
          <p:cNvSpPr/>
          <p:nvPr/>
        </p:nvSpPr>
        <p:spPr>
          <a:xfrm>
            <a:off x="4692050" y="1973300"/>
            <a:ext cx="334200" cy="366600"/>
          </a:xfrm>
          <a:prstGeom prst="donut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1" name="Google Shape;1201;p90"/>
          <p:cNvSpPr/>
          <p:nvPr/>
        </p:nvSpPr>
        <p:spPr>
          <a:xfrm>
            <a:off x="5541750" y="386975"/>
            <a:ext cx="1284000" cy="1349100"/>
          </a:xfrm>
          <a:prstGeom prst="cloudCallout">
            <a:avLst>
              <a:gd fmla="val -59138" name="adj1"/>
              <a:gd fmla="val 6408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 see what you’re saying</a:t>
            </a:r>
            <a:endParaRPr sz="9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375" y="3034700"/>
            <a:ext cx="2642925" cy="19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9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9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9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9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9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9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9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9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5" name="Google Shape;1215;p91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16" name="Google Shape;1216;p91"/>
          <p:cNvSpPr txBox="1"/>
          <p:nvPr/>
        </p:nvSpPr>
        <p:spPr>
          <a:xfrm>
            <a:off x="1639800" y="1049075"/>
            <a:ext cx="586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Data Transfer Object, tillhandahåller inkapslad information/data som sedan ska skickas vidare, detta kan även användas som alternativ mot flertal parametrar (4+).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17" name="Google Shape;1217;p91"/>
          <p:cNvSpPr txBox="1"/>
          <p:nvPr/>
        </p:nvSpPr>
        <p:spPr>
          <a:xfrm>
            <a:off x="2165038" y="3987300"/>
            <a:ext cx="2253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F596F"/>
                </a:solidFill>
                <a:latin typeface="Overpass Mono"/>
                <a:ea typeface="Overpass Mono"/>
                <a:cs typeface="Overpass Mono"/>
                <a:sym typeface="Overpass Mono"/>
              </a:rPr>
              <a:t>Necessary information and nothing more!</a:t>
            </a:r>
            <a:endParaRPr b="1" sz="1500">
              <a:solidFill>
                <a:srgbClr val="EF596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1218" name="Google Shape;1218;p91"/>
          <p:cNvCxnSpPr/>
          <p:nvPr/>
        </p:nvCxnSpPr>
        <p:spPr>
          <a:xfrm rot="10800000">
            <a:off x="5106700" y="3530725"/>
            <a:ext cx="1143000" cy="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p91"/>
          <p:cNvCxnSpPr/>
          <p:nvPr/>
        </p:nvCxnSpPr>
        <p:spPr>
          <a:xfrm rot="10800000">
            <a:off x="5517875" y="4060525"/>
            <a:ext cx="1143000" cy="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p91"/>
          <p:cNvCxnSpPr/>
          <p:nvPr/>
        </p:nvCxnSpPr>
        <p:spPr>
          <a:xfrm rot="10800000">
            <a:off x="4839975" y="4583900"/>
            <a:ext cx="1143000" cy="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9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85123" y="1354225"/>
            <a:ext cx="2795100" cy="2096400"/>
          </a:xfrm>
          <a:prstGeom prst="flowChartInputOutput">
            <a:avLst/>
          </a:prstGeom>
          <a:noFill/>
          <a:ln>
            <a:noFill/>
          </a:ln>
        </p:spPr>
      </p:pic>
      <p:sp>
        <p:nvSpPr>
          <p:cNvPr id="1226" name="Google Shape;1226;p9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9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9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9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9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9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9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9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34" name="Google Shape;1234;p92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5" name="Google Shape;1235;p92"/>
          <p:cNvSpPr txBox="1"/>
          <p:nvPr/>
        </p:nvSpPr>
        <p:spPr>
          <a:xfrm>
            <a:off x="1639800" y="1049075"/>
            <a:ext cx="586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Fördelar med DTO: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Säkrad Data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Inkludera endast relevant data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‘Final’ (oförändrad)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Java’s records (rooligt)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Enkel klass (no logic)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36" name="Google Shape;123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723" y="1201825"/>
            <a:ext cx="2795100" cy="2096400"/>
          </a:xfrm>
          <a:prstGeom prst="flowChartInputOutpu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3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ViewModel #2</a:t>
            </a:r>
            <a:endParaRPr/>
          </a:p>
        </p:txBody>
      </p:sp>
      <p:sp>
        <p:nvSpPr>
          <p:cNvPr id="1242" name="Google Shape;1242;p93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94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Synchronous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9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9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9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9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9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9" name="Google Shape;1259;p95"/>
          <p:cNvCxnSpPr/>
          <p:nvPr/>
        </p:nvCxnSpPr>
        <p:spPr>
          <a:xfrm flipH="1">
            <a:off x="1283150" y="720825"/>
            <a:ext cx="600" cy="3225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0" name="Google Shape;1260;p95"/>
          <p:cNvGrpSpPr/>
          <p:nvPr/>
        </p:nvGrpSpPr>
        <p:grpSpPr>
          <a:xfrm rot="5400000">
            <a:off x="1072699" y="4078181"/>
            <a:ext cx="416389" cy="423861"/>
            <a:chOff x="6911850" y="2515050"/>
            <a:chExt cx="1362975" cy="1317975"/>
          </a:xfrm>
        </p:grpSpPr>
        <p:sp>
          <p:nvSpPr>
            <p:cNvPr id="1261" name="Google Shape;1261;p95"/>
            <p:cNvSpPr/>
            <p:nvPr/>
          </p:nvSpPr>
          <p:spPr>
            <a:xfrm>
              <a:off x="6911925" y="2523225"/>
              <a:ext cx="1362900" cy="130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62" name="Google Shape;1262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1850" y="2515050"/>
              <a:ext cx="1362900" cy="13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3" name="Google Shape;1263;p95"/>
          <p:cNvGrpSpPr/>
          <p:nvPr/>
        </p:nvGrpSpPr>
        <p:grpSpPr>
          <a:xfrm>
            <a:off x="1072699" y="205193"/>
            <a:ext cx="416389" cy="423861"/>
            <a:chOff x="6911850" y="2515050"/>
            <a:chExt cx="1362975" cy="1317975"/>
          </a:xfrm>
        </p:grpSpPr>
        <p:sp>
          <p:nvSpPr>
            <p:cNvPr id="1264" name="Google Shape;1264;p95"/>
            <p:cNvSpPr/>
            <p:nvPr/>
          </p:nvSpPr>
          <p:spPr>
            <a:xfrm>
              <a:off x="6911925" y="2523225"/>
              <a:ext cx="1362900" cy="130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65" name="Google Shape;1265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1850" y="2515050"/>
              <a:ext cx="1362900" cy="130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6" name="Google Shape;1266;p95"/>
          <p:cNvSpPr txBox="1"/>
          <p:nvPr/>
        </p:nvSpPr>
        <p:spPr>
          <a:xfrm>
            <a:off x="644750" y="4504088"/>
            <a:ext cx="12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Elapsed Time: 35 min </a:t>
            </a:r>
            <a:r>
              <a:rPr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SLOW</a:t>
            </a:r>
            <a:endParaRPr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7" name="Google Shape;1267;p95"/>
          <p:cNvSpPr txBox="1"/>
          <p:nvPr>
            <p:ph idx="4294967295" type="title"/>
          </p:nvPr>
        </p:nvSpPr>
        <p:spPr>
          <a:xfrm>
            <a:off x="5124625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Synchronous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268" name="Google Shape;1268;p95"/>
          <p:cNvGrpSpPr/>
          <p:nvPr/>
        </p:nvGrpSpPr>
        <p:grpSpPr>
          <a:xfrm>
            <a:off x="1492825" y="629050"/>
            <a:ext cx="1894500" cy="835200"/>
            <a:chOff x="1492825" y="720825"/>
            <a:chExt cx="1894500" cy="835200"/>
          </a:xfrm>
        </p:grpSpPr>
        <p:grpSp>
          <p:nvGrpSpPr>
            <p:cNvPr id="1269" name="Google Shape;1269;p95"/>
            <p:cNvGrpSpPr/>
            <p:nvPr/>
          </p:nvGrpSpPr>
          <p:grpSpPr>
            <a:xfrm>
              <a:off x="1492825" y="720825"/>
              <a:ext cx="1894500" cy="835200"/>
              <a:chOff x="3666650" y="1894475"/>
              <a:chExt cx="1894500" cy="835200"/>
            </a:xfrm>
          </p:grpSpPr>
          <p:sp>
            <p:nvSpPr>
              <p:cNvPr id="1270" name="Google Shape;1270;p95"/>
              <p:cNvSpPr/>
              <p:nvPr/>
            </p:nvSpPr>
            <p:spPr>
              <a:xfrm>
                <a:off x="3666650" y="1894475"/>
                <a:ext cx="1894500" cy="835200"/>
              </a:xfrm>
              <a:prstGeom prst="rect">
                <a:avLst/>
              </a:prstGeom>
              <a:solidFill>
                <a:srgbClr val="CFE2F3"/>
              </a:solidFill>
              <a:ln cap="flat" cmpd="sng" w="19050">
                <a:solidFill>
                  <a:srgbClr val="359F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71" name="Google Shape;1271;p95"/>
              <p:cNvSpPr txBox="1"/>
              <p:nvPr/>
            </p:nvSpPr>
            <p:spPr>
              <a:xfrm>
                <a:off x="4457663" y="2242900"/>
                <a:ext cx="1086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Anaheim"/>
                    <a:ea typeface="Anaheim"/>
                    <a:cs typeface="Anaheim"/>
                    <a:sym typeface="Anaheim"/>
                  </a:rPr>
                  <a:t>Brew Coffee</a:t>
                </a:r>
                <a:endParaRPr b="1"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272" name="Google Shape;1272;p95"/>
              <p:cNvSpPr/>
              <p:nvPr/>
            </p:nvSpPr>
            <p:spPr>
              <a:xfrm>
                <a:off x="4527575" y="1988500"/>
                <a:ext cx="280500" cy="254400"/>
              </a:xfrm>
              <a:prstGeom prst="ellipse">
                <a:avLst/>
              </a:prstGeom>
              <a:solidFill>
                <a:srgbClr val="359FF4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pic>
          <p:nvPicPr>
            <p:cNvPr id="1273" name="Google Shape;1273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074" y="838006"/>
              <a:ext cx="663002" cy="600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4" name="Google Shape;1274;p95"/>
            <p:cNvSpPr txBox="1"/>
            <p:nvPr/>
          </p:nvSpPr>
          <p:spPr>
            <a:xfrm>
              <a:off x="2374050" y="754800"/>
              <a:ext cx="312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 sz="1100"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75" name="Google Shape;1275;p95"/>
          <p:cNvGrpSpPr/>
          <p:nvPr/>
        </p:nvGrpSpPr>
        <p:grpSpPr>
          <a:xfrm>
            <a:off x="1492825" y="1518175"/>
            <a:ext cx="1894500" cy="835200"/>
            <a:chOff x="3606000" y="720825"/>
            <a:chExt cx="1894500" cy="835200"/>
          </a:xfrm>
        </p:grpSpPr>
        <p:grpSp>
          <p:nvGrpSpPr>
            <p:cNvPr id="1276" name="Google Shape;1276;p95"/>
            <p:cNvGrpSpPr/>
            <p:nvPr/>
          </p:nvGrpSpPr>
          <p:grpSpPr>
            <a:xfrm>
              <a:off x="3606000" y="720825"/>
              <a:ext cx="1894500" cy="835200"/>
              <a:chOff x="3606000" y="720825"/>
              <a:chExt cx="1894500" cy="835200"/>
            </a:xfrm>
          </p:grpSpPr>
          <p:grpSp>
            <p:nvGrpSpPr>
              <p:cNvPr id="1277" name="Google Shape;1277;p95"/>
              <p:cNvGrpSpPr/>
              <p:nvPr/>
            </p:nvGrpSpPr>
            <p:grpSpPr>
              <a:xfrm>
                <a:off x="3606000" y="720825"/>
                <a:ext cx="1894500" cy="835200"/>
                <a:chOff x="3666650" y="1894475"/>
                <a:chExt cx="1894500" cy="835200"/>
              </a:xfrm>
            </p:grpSpPr>
            <p:sp>
              <p:nvSpPr>
                <p:cNvPr id="1278" name="Google Shape;1278;p95"/>
                <p:cNvSpPr/>
                <p:nvPr/>
              </p:nvSpPr>
              <p:spPr>
                <a:xfrm>
                  <a:off x="3666650" y="1894475"/>
                  <a:ext cx="1894500" cy="8352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19050">
                  <a:solidFill>
                    <a:srgbClr val="359F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pic>
              <p:nvPicPr>
                <p:cNvPr id="1279" name="Google Shape;1279;p9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774502" y="1999263"/>
                  <a:ext cx="681600" cy="6256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80" name="Google Shape;1280;p95"/>
                <p:cNvSpPr txBox="1"/>
                <p:nvPr/>
              </p:nvSpPr>
              <p:spPr>
                <a:xfrm>
                  <a:off x="4456100" y="2270900"/>
                  <a:ext cx="10863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latin typeface="Anaheim"/>
                      <a:ea typeface="Anaheim"/>
                      <a:cs typeface="Anaheim"/>
                      <a:sym typeface="Anaheim"/>
                    </a:rPr>
                    <a:t>Fry Eggs</a:t>
                  </a:r>
                  <a:endParaRPr b="1" sz="1100"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281" name="Google Shape;1281;p95"/>
                <p:cNvSpPr/>
                <p:nvPr/>
              </p:nvSpPr>
              <p:spPr>
                <a:xfrm>
                  <a:off x="4527575" y="1988500"/>
                  <a:ext cx="280500" cy="254400"/>
                </a:xfrm>
                <a:prstGeom prst="ellipse">
                  <a:avLst/>
                </a:prstGeom>
                <a:solidFill>
                  <a:srgbClr val="359FF4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82" name="Google Shape;1282;p95"/>
              <p:cNvSpPr txBox="1"/>
              <p:nvPr/>
            </p:nvSpPr>
            <p:spPr>
              <a:xfrm>
                <a:off x="4491175" y="754800"/>
                <a:ext cx="312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naheim"/>
                    <a:ea typeface="Anaheim"/>
                    <a:cs typeface="Anaheim"/>
                    <a:sym typeface="Anaheim"/>
                  </a:rPr>
                  <a:t>2</a:t>
                </a:r>
                <a:endParaRPr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283" name="Google Shape;1283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35388" y="937176"/>
              <a:ext cx="187337" cy="25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93763" y="1011226"/>
              <a:ext cx="187337" cy="254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5" name="Google Shape;1285;p95"/>
          <p:cNvGrpSpPr/>
          <p:nvPr/>
        </p:nvGrpSpPr>
        <p:grpSpPr>
          <a:xfrm>
            <a:off x="1492825" y="3296413"/>
            <a:ext cx="1894500" cy="835200"/>
            <a:chOff x="1492825" y="2574613"/>
            <a:chExt cx="1894500" cy="835200"/>
          </a:xfrm>
        </p:grpSpPr>
        <p:grpSp>
          <p:nvGrpSpPr>
            <p:cNvPr id="1286" name="Google Shape;1286;p95"/>
            <p:cNvGrpSpPr/>
            <p:nvPr/>
          </p:nvGrpSpPr>
          <p:grpSpPr>
            <a:xfrm>
              <a:off x="1492825" y="2574613"/>
              <a:ext cx="1894500" cy="835200"/>
              <a:chOff x="5719175" y="682975"/>
              <a:chExt cx="1894500" cy="835200"/>
            </a:xfrm>
          </p:grpSpPr>
          <p:grpSp>
            <p:nvGrpSpPr>
              <p:cNvPr id="1287" name="Google Shape;1287;p95"/>
              <p:cNvGrpSpPr/>
              <p:nvPr/>
            </p:nvGrpSpPr>
            <p:grpSpPr>
              <a:xfrm>
                <a:off x="5719175" y="682975"/>
                <a:ext cx="1894500" cy="835200"/>
                <a:chOff x="3666650" y="1856625"/>
                <a:chExt cx="1894500" cy="835200"/>
              </a:xfrm>
            </p:grpSpPr>
            <p:sp>
              <p:nvSpPr>
                <p:cNvPr id="1288" name="Google Shape;1288;p95"/>
                <p:cNvSpPr/>
                <p:nvPr/>
              </p:nvSpPr>
              <p:spPr>
                <a:xfrm>
                  <a:off x="3666650" y="1856625"/>
                  <a:ext cx="1894500" cy="8352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19050">
                  <a:solidFill>
                    <a:srgbClr val="359F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289" name="Google Shape;1289;p95"/>
                <p:cNvSpPr txBox="1"/>
                <p:nvPr/>
              </p:nvSpPr>
              <p:spPr>
                <a:xfrm>
                  <a:off x="4456100" y="2270900"/>
                  <a:ext cx="10863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latin typeface="Anaheim"/>
                      <a:ea typeface="Anaheim"/>
                      <a:cs typeface="Anaheim"/>
                      <a:sym typeface="Anaheim"/>
                    </a:rPr>
                    <a:t>Toast Bread</a:t>
                  </a:r>
                  <a:endParaRPr b="1" sz="1100"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290" name="Google Shape;1290;p95"/>
                <p:cNvSpPr/>
                <p:nvPr/>
              </p:nvSpPr>
              <p:spPr>
                <a:xfrm>
                  <a:off x="4527575" y="1988500"/>
                  <a:ext cx="280500" cy="254400"/>
                </a:xfrm>
                <a:prstGeom prst="ellipse">
                  <a:avLst/>
                </a:prstGeom>
                <a:solidFill>
                  <a:srgbClr val="359FF4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91" name="Google Shape;1291;p95"/>
              <p:cNvSpPr txBox="1"/>
              <p:nvPr/>
            </p:nvSpPr>
            <p:spPr>
              <a:xfrm>
                <a:off x="6598100" y="754800"/>
                <a:ext cx="312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naheim"/>
                    <a:ea typeface="Anaheim"/>
                    <a:cs typeface="Anaheim"/>
                    <a:sym typeface="Anaheim"/>
                  </a:rPr>
                  <a:t>4</a:t>
                </a:r>
                <a:endParaRPr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292" name="Google Shape;1292;p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39000" y="2760488"/>
              <a:ext cx="539149" cy="53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3" name="Google Shape;1293;p95"/>
          <p:cNvGrpSpPr/>
          <p:nvPr/>
        </p:nvGrpSpPr>
        <p:grpSpPr>
          <a:xfrm>
            <a:off x="1492825" y="2407300"/>
            <a:ext cx="1894500" cy="835200"/>
            <a:chOff x="5709575" y="1609950"/>
            <a:chExt cx="1894500" cy="835200"/>
          </a:xfrm>
        </p:grpSpPr>
        <p:grpSp>
          <p:nvGrpSpPr>
            <p:cNvPr id="1294" name="Google Shape;1294;p95"/>
            <p:cNvGrpSpPr/>
            <p:nvPr/>
          </p:nvGrpSpPr>
          <p:grpSpPr>
            <a:xfrm>
              <a:off x="5709575" y="1609950"/>
              <a:ext cx="1894500" cy="835200"/>
              <a:chOff x="5719175" y="720825"/>
              <a:chExt cx="1894500" cy="835200"/>
            </a:xfrm>
          </p:grpSpPr>
          <p:grpSp>
            <p:nvGrpSpPr>
              <p:cNvPr id="1295" name="Google Shape;1295;p95"/>
              <p:cNvGrpSpPr/>
              <p:nvPr/>
            </p:nvGrpSpPr>
            <p:grpSpPr>
              <a:xfrm>
                <a:off x="5719175" y="720825"/>
                <a:ext cx="1894500" cy="835200"/>
                <a:chOff x="3666650" y="1894475"/>
                <a:chExt cx="1894500" cy="835200"/>
              </a:xfrm>
            </p:grpSpPr>
            <p:sp>
              <p:nvSpPr>
                <p:cNvPr id="1296" name="Google Shape;1296;p95"/>
                <p:cNvSpPr/>
                <p:nvPr/>
              </p:nvSpPr>
              <p:spPr>
                <a:xfrm>
                  <a:off x="3666650" y="1894475"/>
                  <a:ext cx="1894500" cy="8352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19050">
                  <a:solidFill>
                    <a:srgbClr val="359F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pic>
              <p:nvPicPr>
                <p:cNvPr id="1297" name="Google Shape;1297;p9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774502" y="1999263"/>
                  <a:ext cx="681600" cy="6256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98" name="Google Shape;1298;p95"/>
                <p:cNvSpPr txBox="1"/>
                <p:nvPr/>
              </p:nvSpPr>
              <p:spPr>
                <a:xfrm>
                  <a:off x="4456100" y="2270900"/>
                  <a:ext cx="10863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latin typeface="Anaheim"/>
                      <a:ea typeface="Anaheim"/>
                      <a:cs typeface="Anaheim"/>
                      <a:sym typeface="Anaheim"/>
                    </a:rPr>
                    <a:t>Fry Bacon</a:t>
                  </a:r>
                  <a:endParaRPr b="1" sz="1100"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299" name="Google Shape;1299;p95"/>
                <p:cNvSpPr/>
                <p:nvPr/>
              </p:nvSpPr>
              <p:spPr>
                <a:xfrm>
                  <a:off x="4527575" y="1988500"/>
                  <a:ext cx="280500" cy="254400"/>
                </a:xfrm>
                <a:prstGeom prst="ellipse">
                  <a:avLst/>
                </a:prstGeom>
                <a:solidFill>
                  <a:srgbClr val="359FF4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00" name="Google Shape;1300;p95"/>
              <p:cNvSpPr txBox="1"/>
              <p:nvPr/>
            </p:nvSpPr>
            <p:spPr>
              <a:xfrm>
                <a:off x="6598100" y="754800"/>
                <a:ext cx="312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naheim"/>
                    <a:ea typeface="Anaheim"/>
                    <a:cs typeface="Anaheim"/>
                    <a:sym typeface="Anaheim"/>
                  </a:rPr>
                  <a:t>3</a:t>
                </a:r>
                <a:endParaRPr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301" name="Google Shape;1301;p9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0012" y="2003924"/>
              <a:ext cx="330013" cy="1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2" name="Google Shape;1302;p9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90012" y="1959349"/>
              <a:ext cx="330013" cy="184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9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9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9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9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9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4" name="Google Shape;1314;p96"/>
          <p:cNvCxnSpPr/>
          <p:nvPr/>
        </p:nvCxnSpPr>
        <p:spPr>
          <a:xfrm flipH="1">
            <a:off x="1283150" y="720825"/>
            <a:ext cx="600" cy="3225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5" name="Google Shape;1315;p96"/>
          <p:cNvGrpSpPr/>
          <p:nvPr/>
        </p:nvGrpSpPr>
        <p:grpSpPr>
          <a:xfrm rot="5400000">
            <a:off x="1072699" y="4078181"/>
            <a:ext cx="416389" cy="423861"/>
            <a:chOff x="6911850" y="2515050"/>
            <a:chExt cx="1362975" cy="1317975"/>
          </a:xfrm>
        </p:grpSpPr>
        <p:sp>
          <p:nvSpPr>
            <p:cNvPr id="1316" name="Google Shape;1316;p96"/>
            <p:cNvSpPr/>
            <p:nvPr/>
          </p:nvSpPr>
          <p:spPr>
            <a:xfrm>
              <a:off x="6911925" y="2523225"/>
              <a:ext cx="1362900" cy="130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7" name="Google Shape;1317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1850" y="2515050"/>
              <a:ext cx="1362900" cy="13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8" name="Google Shape;1318;p96"/>
          <p:cNvGrpSpPr/>
          <p:nvPr/>
        </p:nvGrpSpPr>
        <p:grpSpPr>
          <a:xfrm>
            <a:off x="1072699" y="205193"/>
            <a:ext cx="416389" cy="423861"/>
            <a:chOff x="6911850" y="2515050"/>
            <a:chExt cx="1362975" cy="1317975"/>
          </a:xfrm>
        </p:grpSpPr>
        <p:sp>
          <p:nvSpPr>
            <p:cNvPr id="1319" name="Google Shape;1319;p96"/>
            <p:cNvSpPr/>
            <p:nvPr/>
          </p:nvSpPr>
          <p:spPr>
            <a:xfrm>
              <a:off x="6911925" y="2523225"/>
              <a:ext cx="1362900" cy="130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0" name="Google Shape;1320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1850" y="2515050"/>
              <a:ext cx="1362900" cy="13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1" name="Google Shape;1321;p96"/>
          <p:cNvGrpSpPr/>
          <p:nvPr/>
        </p:nvGrpSpPr>
        <p:grpSpPr>
          <a:xfrm>
            <a:off x="1492825" y="720825"/>
            <a:ext cx="1894500" cy="835200"/>
            <a:chOff x="1492825" y="720825"/>
            <a:chExt cx="1894500" cy="835200"/>
          </a:xfrm>
        </p:grpSpPr>
        <p:grpSp>
          <p:nvGrpSpPr>
            <p:cNvPr id="1322" name="Google Shape;1322;p96"/>
            <p:cNvGrpSpPr/>
            <p:nvPr/>
          </p:nvGrpSpPr>
          <p:grpSpPr>
            <a:xfrm>
              <a:off x="1492825" y="720825"/>
              <a:ext cx="1894500" cy="835200"/>
              <a:chOff x="3666650" y="1894475"/>
              <a:chExt cx="1894500" cy="835200"/>
            </a:xfrm>
          </p:grpSpPr>
          <p:sp>
            <p:nvSpPr>
              <p:cNvPr id="1323" name="Google Shape;1323;p96"/>
              <p:cNvSpPr/>
              <p:nvPr/>
            </p:nvSpPr>
            <p:spPr>
              <a:xfrm>
                <a:off x="3666650" y="1894475"/>
                <a:ext cx="1894500" cy="835200"/>
              </a:xfrm>
              <a:prstGeom prst="rect">
                <a:avLst/>
              </a:prstGeom>
              <a:solidFill>
                <a:srgbClr val="CFE2F3"/>
              </a:solidFill>
              <a:ln cap="flat" cmpd="sng" w="19050">
                <a:solidFill>
                  <a:srgbClr val="359F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24" name="Google Shape;1324;p96"/>
              <p:cNvSpPr txBox="1"/>
              <p:nvPr/>
            </p:nvSpPr>
            <p:spPr>
              <a:xfrm>
                <a:off x="4457663" y="2242900"/>
                <a:ext cx="1086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Anaheim"/>
                    <a:ea typeface="Anaheim"/>
                    <a:cs typeface="Anaheim"/>
                    <a:sym typeface="Anaheim"/>
                  </a:rPr>
                  <a:t>Brew Coffee</a:t>
                </a:r>
                <a:endParaRPr b="1"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25" name="Google Shape;1325;p96"/>
              <p:cNvSpPr/>
              <p:nvPr/>
            </p:nvSpPr>
            <p:spPr>
              <a:xfrm>
                <a:off x="4527575" y="1988500"/>
                <a:ext cx="280500" cy="254400"/>
              </a:xfrm>
              <a:prstGeom prst="ellipse">
                <a:avLst/>
              </a:prstGeom>
              <a:solidFill>
                <a:srgbClr val="359FF4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pic>
          <p:nvPicPr>
            <p:cNvPr id="1326" name="Google Shape;1326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074" y="838006"/>
              <a:ext cx="663002" cy="600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7" name="Google Shape;1327;p96"/>
            <p:cNvSpPr txBox="1"/>
            <p:nvPr/>
          </p:nvSpPr>
          <p:spPr>
            <a:xfrm>
              <a:off x="2374050" y="754800"/>
              <a:ext cx="312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 sz="1100"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28" name="Google Shape;1328;p96"/>
          <p:cNvGrpSpPr/>
          <p:nvPr/>
        </p:nvGrpSpPr>
        <p:grpSpPr>
          <a:xfrm>
            <a:off x="3596400" y="1609950"/>
            <a:ext cx="1894500" cy="835200"/>
            <a:chOff x="3606000" y="720825"/>
            <a:chExt cx="1894500" cy="835200"/>
          </a:xfrm>
        </p:grpSpPr>
        <p:grpSp>
          <p:nvGrpSpPr>
            <p:cNvPr id="1329" name="Google Shape;1329;p96"/>
            <p:cNvGrpSpPr/>
            <p:nvPr/>
          </p:nvGrpSpPr>
          <p:grpSpPr>
            <a:xfrm>
              <a:off x="3606000" y="720825"/>
              <a:ext cx="1894500" cy="835200"/>
              <a:chOff x="3606000" y="720825"/>
              <a:chExt cx="1894500" cy="835200"/>
            </a:xfrm>
          </p:grpSpPr>
          <p:grpSp>
            <p:nvGrpSpPr>
              <p:cNvPr id="1330" name="Google Shape;1330;p96"/>
              <p:cNvGrpSpPr/>
              <p:nvPr/>
            </p:nvGrpSpPr>
            <p:grpSpPr>
              <a:xfrm>
                <a:off x="3606000" y="720825"/>
                <a:ext cx="1894500" cy="835200"/>
                <a:chOff x="3666650" y="1894475"/>
                <a:chExt cx="1894500" cy="835200"/>
              </a:xfrm>
            </p:grpSpPr>
            <p:sp>
              <p:nvSpPr>
                <p:cNvPr id="1331" name="Google Shape;1331;p96"/>
                <p:cNvSpPr/>
                <p:nvPr/>
              </p:nvSpPr>
              <p:spPr>
                <a:xfrm>
                  <a:off x="3666650" y="1894475"/>
                  <a:ext cx="1894500" cy="8352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19050">
                  <a:solidFill>
                    <a:srgbClr val="359F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pic>
              <p:nvPicPr>
                <p:cNvPr id="1332" name="Google Shape;1332;p9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774502" y="1999263"/>
                  <a:ext cx="681600" cy="6256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33" name="Google Shape;1333;p96"/>
                <p:cNvSpPr txBox="1"/>
                <p:nvPr/>
              </p:nvSpPr>
              <p:spPr>
                <a:xfrm>
                  <a:off x="4456100" y="2270900"/>
                  <a:ext cx="10863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latin typeface="Anaheim"/>
                      <a:ea typeface="Anaheim"/>
                      <a:cs typeface="Anaheim"/>
                      <a:sym typeface="Anaheim"/>
                    </a:rPr>
                    <a:t>Fry Eggs</a:t>
                  </a:r>
                  <a:endParaRPr b="1" sz="1100"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334" name="Google Shape;1334;p96"/>
                <p:cNvSpPr/>
                <p:nvPr/>
              </p:nvSpPr>
              <p:spPr>
                <a:xfrm>
                  <a:off x="4527575" y="1988500"/>
                  <a:ext cx="280500" cy="254400"/>
                </a:xfrm>
                <a:prstGeom prst="ellipse">
                  <a:avLst/>
                </a:prstGeom>
                <a:solidFill>
                  <a:srgbClr val="359FF4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5" name="Google Shape;1335;p96"/>
              <p:cNvSpPr txBox="1"/>
              <p:nvPr/>
            </p:nvSpPr>
            <p:spPr>
              <a:xfrm>
                <a:off x="4491175" y="754800"/>
                <a:ext cx="312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naheim"/>
                    <a:ea typeface="Anaheim"/>
                    <a:cs typeface="Anaheim"/>
                    <a:sym typeface="Anaheim"/>
                  </a:rPr>
                  <a:t>2</a:t>
                </a:r>
                <a:endParaRPr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336" name="Google Shape;1336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35388" y="937176"/>
              <a:ext cx="187337" cy="25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93763" y="1011226"/>
              <a:ext cx="187337" cy="25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8" name="Google Shape;1338;p96"/>
          <p:cNvSpPr txBox="1"/>
          <p:nvPr/>
        </p:nvSpPr>
        <p:spPr>
          <a:xfrm>
            <a:off x="644750" y="4504088"/>
            <a:ext cx="12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Elapsed Time: 20 min </a:t>
            </a: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FAST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339" name="Google Shape;1339;p96"/>
          <p:cNvGrpSpPr/>
          <p:nvPr/>
        </p:nvGrpSpPr>
        <p:grpSpPr>
          <a:xfrm>
            <a:off x="5709575" y="1609950"/>
            <a:ext cx="1894500" cy="835200"/>
            <a:chOff x="5709575" y="1609950"/>
            <a:chExt cx="1894500" cy="835200"/>
          </a:xfrm>
        </p:grpSpPr>
        <p:grpSp>
          <p:nvGrpSpPr>
            <p:cNvPr id="1340" name="Google Shape;1340;p96"/>
            <p:cNvGrpSpPr/>
            <p:nvPr/>
          </p:nvGrpSpPr>
          <p:grpSpPr>
            <a:xfrm>
              <a:off x="5709575" y="1609950"/>
              <a:ext cx="1894500" cy="835200"/>
              <a:chOff x="5719175" y="720825"/>
              <a:chExt cx="1894500" cy="835200"/>
            </a:xfrm>
          </p:grpSpPr>
          <p:grpSp>
            <p:nvGrpSpPr>
              <p:cNvPr id="1341" name="Google Shape;1341;p96"/>
              <p:cNvGrpSpPr/>
              <p:nvPr/>
            </p:nvGrpSpPr>
            <p:grpSpPr>
              <a:xfrm>
                <a:off x="5719175" y="720825"/>
                <a:ext cx="1894500" cy="835200"/>
                <a:chOff x="3666650" y="1894475"/>
                <a:chExt cx="1894500" cy="835200"/>
              </a:xfrm>
            </p:grpSpPr>
            <p:sp>
              <p:nvSpPr>
                <p:cNvPr id="1342" name="Google Shape;1342;p96"/>
                <p:cNvSpPr/>
                <p:nvPr/>
              </p:nvSpPr>
              <p:spPr>
                <a:xfrm>
                  <a:off x="3666650" y="1894475"/>
                  <a:ext cx="1894500" cy="8352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19050">
                  <a:solidFill>
                    <a:srgbClr val="359F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pic>
              <p:nvPicPr>
                <p:cNvPr id="1343" name="Google Shape;1343;p9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774502" y="1999263"/>
                  <a:ext cx="681600" cy="6256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44" name="Google Shape;1344;p96"/>
                <p:cNvSpPr txBox="1"/>
                <p:nvPr/>
              </p:nvSpPr>
              <p:spPr>
                <a:xfrm>
                  <a:off x="4456100" y="2270900"/>
                  <a:ext cx="10863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latin typeface="Anaheim"/>
                      <a:ea typeface="Anaheim"/>
                      <a:cs typeface="Anaheim"/>
                      <a:sym typeface="Anaheim"/>
                    </a:rPr>
                    <a:t>Fry Bacon</a:t>
                  </a:r>
                  <a:endParaRPr b="1" sz="1100"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345" name="Google Shape;1345;p96"/>
                <p:cNvSpPr/>
                <p:nvPr/>
              </p:nvSpPr>
              <p:spPr>
                <a:xfrm>
                  <a:off x="4527575" y="1988500"/>
                  <a:ext cx="280500" cy="254400"/>
                </a:xfrm>
                <a:prstGeom prst="ellipse">
                  <a:avLst/>
                </a:prstGeom>
                <a:solidFill>
                  <a:srgbClr val="359FF4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46" name="Google Shape;1346;p96"/>
              <p:cNvSpPr txBox="1"/>
              <p:nvPr/>
            </p:nvSpPr>
            <p:spPr>
              <a:xfrm>
                <a:off x="6598100" y="754800"/>
                <a:ext cx="312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naheim"/>
                    <a:ea typeface="Anaheim"/>
                    <a:cs typeface="Anaheim"/>
                    <a:sym typeface="Anaheim"/>
                  </a:rPr>
                  <a:t>3</a:t>
                </a:r>
                <a:endParaRPr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347" name="Google Shape;1347;p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90012" y="2003924"/>
              <a:ext cx="330013" cy="1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90012" y="1959349"/>
              <a:ext cx="330013" cy="18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9" name="Google Shape;1349;p96"/>
          <p:cNvGrpSpPr/>
          <p:nvPr/>
        </p:nvGrpSpPr>
        <p:grpSpPr>
          <a:xfrm>
            <a:off x="1492825" y="2612463"/>
            <a:ext cx="1894500" cy="835200"/>
            <a:chOff x="1492825" y="2612463"/>
            <a:chExt cx="1894500" cy="835200"/>
          </a:xfrm>
        </p:grpSpPr>
        <p:grpSp>
          <p:nvGrpSpPr>
            <p:cNvPr id="1350" name="Google Shape;1350;p96"/>
            <p:cNvGrpSpPr/>
            <p:nvPr/>
          </p:nvGrpSpPr>
          <p:grpSpPr>
            <a:xfrm>
              <a:off x="1492825" y="2612463"/>
              <a:ext cx="1894500" cy="835200"/>
              <a:chOff x="5719175" y="720825"/>
              <a:chExt cx="1894500" cy="835200"/>
            </a:xfrm>
          </p:grpSpPr>
          <p:grpSp>
            <p:nvGrpSpPr>
              <p:cNvPr id="1351" name="Google Shape;1351;p96"/>
              <p:cNvGrpSpPr/>
              <p:nvPr/>
            </p:nvGrpSpPr>
            <p:grpSpPr>
              <a:xfrm>
                <a:off x="5719175" y="720825"/>
                <a:ext cx="1894500" cy="835200"/>
                <a:chOff x="3666650" y="1894475"/>
                <a:chExt cx="1894500" cy="835200"/>
              </a:xfrm>
            </p:grpSpPr>
            <p:sp>
              <p:nvSpPr>
                <p:cNvPr id="1352" name="Google Shape;1352;p96"/>
                <p:cNvSpPr/>
                <p:nvPr/>
              </p:nvSpPr>
              <p:spPr>
                <a:xfrm>
                  <a:off x="3666650" y="1894475"/>
                  <a:ext cx="1894500" cy="8352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19050">
                  <a:solidFill>
                    <a:srgbClr val="359F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53" name="Google Shape;1353;p96"/>
                <p:cNvSpPr txBox="1"/>
                <p:nvPr/>
              </p:nvSpPr>
              <p:spPr>
                <a:xfrm>
                  <a:off x="4456100" y="2270900"/>
                  <a:ext cx="10863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latin typeface="Anaheim"/>
                      <a:ea typeface="Anaheim"/>
                      <a:cs typeface="Anaheim"/>
                      <a:sym typeface="Anaheim"/>
                    </a:rPr>
                    <a:t>Toast Bread</a:t>
                  </a:r>
                  <a:endParaRPr b="1" sz="1100"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354" name="Google Shape;1354;p96"/>
                <p:cNvSpPr/>
                <p:nvPr/>
              </p:nvSpPr>
              <p:spPr>
                <a:xfrm>
                  <a:off x="4527575" y="1988500"/>
                  <a:ext cx="280500" cy="254400"/>
                </a:xfrm>
                <a:prstGeom prst="ellipse">
                  <a:avLst/>
                </a:prstGeom>
                <a:solidFill>
                  <a:srgbClr val="359FF4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55" name="Google Shape;1355;p96"/>
              <p:cNvSpPr txBox="1"/>
              <p:nvPr/>
            </p:nvSpPr>
            <p:spPr>
              <a:xfrm>
                <a:off x="6598100" y="754800"/>
                <a:ext cx="312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naheim"/>
                    <a:ea typeface="Anaheim"/>
                    <a:cs typeface="Anaheim"/>
                    <a:sym typeface="Anaheim"/>
                  </a:rPr>
                  <a:t>4</a:t>
                </a:r>
                <a:endParaRPr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356" name="Google Shape;1356;p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39000" y="2760488"/>
              <a:ext cx="539149" cy="53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7" name="Google Shape;1357;p96"/>
          <p:cNvGrpSpPr/>
          <p:nvPr/>
        </p:nvGrpSpPr>
        <p:grpSpPr>
          <a:xfrm>
            <a:off x="3596400" y="2612475"/>
            <a:ext cx="1894500" cy="835200"/>
            <a:chOff x="3596400" y="2612475"/>
            <a:chExt cx="1894500" cy="835200"/>
          </a:xfrm>
        </p:grpSpPr>
        <p:grpSp>
          <p:nvGrpSpPr>
            <p:cNvPr id="1358" name="Google Shape;1358;p96"/>
            <p:cNvGrpSpPr/>
            <p:nvPr/>
          </p:nvGrpSpPr>
          <p:grpSpPr>
            <a:xfrm>
              <a:off x="3596400" y="2612475"/>
              <a:ext cx="1894500" cy="835200"/>
              <a:chOff x="3666650" y="1894475"/>
              <a:chExt cx="1894500" cy="835200"/>
            </a:xfrm>
          </p:grpSpPr>
          <p:sp>
            <p:nvSpPr>
              <p:cNvPr id="1359" name="Google Shape;1359;p96"/>
              <p:cNvSpPr/>
              <p:nvPr/>
            </p:nvSpPr>
            <p:spPr>
              <a:xfrm>
                <a:off x="3666650" y="1894475"/>
                <a:ext cx="1894500" cy="8352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359F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pic>
            <p:nvPicPr>
              <p:cNvPr id="1360" name="Google Shape;1360;p9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74502" y="1999263"/>
                <a:ext cx="681600" cy="625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1" name="Google Shape;1361;p96"/>
              <p:cNvSpPr txBox="1"/>
              <p:nvPr/>
            </p:nvSpPr>
            <p:spPr>
              <a:xfrm>
                <a:off x="4456100" y="2270900"/>
                <a:ext cx="1086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Anaheim"/>
                    <a:ea typeface="Anaheim"/>
                    <a:cs typeface="Anaheim"/>
                    <a:sym typeface="Anaheim"/>
                  </a:rPr>
                  <a:t>Eggs: DONE</a:t>
                </a:r>
                <a:endParaRPr b="1"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362" name="Google Shape;1362;p9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08021" y="2666400"/>
              <a:ext cx="287100" cy="28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3" name="Google Shape;1363;p96"/>
          <p:cNvGrpSpPr/>
          <p:nvPr/>
        </p:nvGrpSpPr>
        <p:grpSpPr>
          <a:xfrm>
            <a:off x="5709575" y="2612475"/>
            <a:ext cx="1894500" cy="835200"/>
            <a:chOff x="5709575" y="2612475"/>
            <a:chExt cx="1894500" cy="835200"/>
          </a:xfrm>
        </p:grpSpPr>
        <p:grpSp>
          <p:nvGrpSpPr>
            <p:cNvPr id="1364" name="Google Shape;1364;p96"/>
            <p:cNvGrpSpPr/>
            <p:nvPr/>
          </p:nvGrpSpPr>
          <p:grpSpPr>
            <a:xfrm>
              <a:off x="5709575" y="2612475"/>
              <a:ext cx="1894500" cy="835200"/>
              <a:chOff x="3666650" y="1894475"/>
              <a:chExt cx="1894500" cy="835200"/>
            </a:xfrm>
          </p:grpSpPr>
          <p:sp>
            <p:nvSpPr>
              <p:cNvPr id="1365" name="Google Shape;1365;p96"/>
              <p:cNvSpPr/>
              <p:nvPr/>
            </p:nvSpPr>
            <p:spPr>
              <a:xfrm>
                <a:off x="3666650" y="1894475"/>
                <a:ext cx="1894500" cy="8352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359F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pic>
            <p:nvPicPr>
              <p:cNvPr id="1366" name="Google Shape;1366;p9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74502" y="1999263"/>
                <a:ext cx="681600" cy="625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7" name="Google Shape;1367;p96"/>
              <p:cNvSpPr txBox="1"/>
              <p:nvPr/>
            </p:nvSpPr>
            <p:spPr>
              <a:xfrm>
                <a:off x="4456100" y="2270900"/>
                <a:ext cx="1086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Anaheim"/>
                    <a:ea typeface="Anaheim"/>
                    <a:cs typeface="Anaheim"/>
                    <a:sym typeface="Anaheim"/>
                  </a:rPr>
                  <a:t>Bacon: DONE</a:t>
                </a:r>
                <a:endParaRPr b="1"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368" name="Google Shape;1368;p9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22946" y="2666400"/>
              <a:ext cx="287100" cy="28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9" name="Google Shape;1369;p96"/>
          <p:cNvSpPr txBox="1"/>
          <p:nvPr>
            <p:ph idx="4294967295" type="title"/>
          </p:nvPr>
        </p:nvSpPr>
        <p:spPr>
          <a:xfrm>
            <a:off x="5124625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Asynchronous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7"/>
          <p:cNvSpPr/>
          <p:nvPr/>
        </p:nvSpPr>
        <p:spPr>
          <a:xfrm>
            <a:off x="61548" y="436547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97"/>
          <p:cNvSpPr/>
          <p:nvPr/>
        </p:nvSpPr>
        <p:spPr>
          <a:xfrm>
            <a:off x="447158" y="4696830"/>
            <a:ext cx="663000" cy="25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9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9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9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9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9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9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Asynchronous Clear Winner…?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83" name="Google Shape;138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502" y="1565275"/>
            <a:ext cx="4667100" cy="2800200"/>
          </a:xfrm>
          <a:prstGeom prst="cube">
            <a:avLst>
              <a:gd fmla="val 3789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9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9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9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98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98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9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5" name="Google Shape;1395;p98"/>
          <p:cNvCxnSpPr/>
          <p:nvPr/>
        </p:nvCxnSpPr>
        <p:spPr>
          <a:xfrm flipH="1">
            <a:off x="1283150" y="720825"/>
            <a:ext cx="600" cy="3225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96" name="Google Shape;1396;p98"/>
          <p:cNvGrpSpPr/>
          <p:nvPr/>
        </p:nvGrpSpPr>
        <p:grpSpPr>
          <a:xfrm rot="5400000">
            <a:off x="1072699" y="4078181"/>
            <a:ext cx="416389" cy="423861"/>
            <a:chOff x="6911850" y="2515050"/>
            <a:chExt cx="1362975" cy="1317975"/>
          </a:xfrm>
        </p:grpSpPr>
        <p:sp>
          <p:nvSpPr>
            <p:cNvPr id="1397" name="Google Shape;1397;p98"/>
            <p:cNvSpPr/>
            <p:nvPr/>
          </p:nvSpPr>
          <p:spPr>
            <a:xfrm>
              <a:off x="6911925" y="2523225"/>
              <a:ext cx="1362900" cy="130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8" name="Google Shape;1398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1850" y="2515050"/>
              <a:ext cx="1362900" cy="13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9" name="Google Shape;1399;p98"/>
          <p:cNvGrpSpPr/>
          <p:nvPr/>
        </p:nvGrpSpPr>
        <p:grpSpPr>
          <a:xfrm>
            <a:off x="1072699" y="205193"/>
            <a:ext cx="416389" cy="423861"/>
            <a:chOff x="6911850" y="2515050"/>
            <a:chExt cx="1362975" cy="1317975"/>
          </a:xfrm>
        </p:grpSpPr>
        <p:sp>
          <p:nvSpPr>
            <p:cNvPr id="1400" name="Google Shape;1400;p98"/>
            <p:cNvSpPr/>
            <p:nvPr/>
          </p:nvSpPr>
          <p:spPr>
            <a:xfrm>
              <a:off x="6911925" y="2523225"/>
              <a:ext cx="1362900" cy="130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1" name="Google Shape;1401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1850" y="2515050"/>
              <a:ext cx="1362900" cy="130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2" name="Google Shape;1402;p98"/>
          <p:cNvGrpSpPr/>
          <p:nvPr/>
        </p:nvGrpSpPr>
        <p:grpSpPr>
          <a:xfrm>
            <a:off x="1492825" y="720825"/>
            <a:ext cx="1894500" cy="835200"/>
            <a:chOff x="1492825" y="720825"/>
            <a:chExt cx="1894500" cy="835200"/>
          </a:xfrm>
        </p:grpSpPr>
        <p:grpSp>
          <p:nvGrpSpPr>
            <p:cNvPr id="1403" name="Google Shape;1403;p98"/>
            <p:cNvGrpSpPr/>
            <p:nvPr/>
          </p:nvGrpSpPr>
          <p:grpSpPr>
            <a:xfrm>
              <a:off x="1492825" y="720825"/>
              <a:ext cx="1894500" cy="835200"/>
              <a:chOff x="3666650" y="1894475"/>
              <a:chExt cx="1894500" cy="835200"/>
            </a:xfrm>
          </p:grpSpPr>
          <p:sp>
            <p:nvSpPr>
              <p:cNvPr id="1404" name="Google Shape;1404;p98"/>
              <p:cNvSpPr/>
              <p:nvPr/>
            </p:nvSpPr>
            <p:spPr>
              <a:xfrm>
                <a:off x="3666650" y="1894475"/>
                <a:ext cx="1894500" cy="835200"/>
              </a:xfrm>
              <a:prstGeom prst="rect">
                <a:avLst/>
              </a:prstGeom>
              <a:solidFill>
                <a:srgbClr val="CFE2F3"/>
              </a:solidFill>
              <a:ln cap="flat" cmpd="sng" w="19050">
                <a:solidFill>
                  <a:srgbClr val="359F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405" name="Google Shape;1405;p98"/>
              <p:cNvSpPr txBox="1"/>
              <p:nvPr/>
            </p:nvSpPr>
            <p:spPr>
              <a:xfrm>
                <a:off x="4457663" y="2242900"/>
                <a:ext cx="1086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Anaheim"/>
                    <a:ea typeface="Anaheim"/>
                    <a:cs typeface="Anaheim"/>
                    <a:sym typeface="Anaheim"/>
                  </a:rPr>
                  <a:t>Brew Coffee</a:t>
                </a:r>
                <a:endParaRPr b="1"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406" name="Google Shape;1406;p98"/>
              <p:cNvSpPr/>
              <p:nvPr/>
            </p:nvSpPr>
            <p:spPr>
              <a:xfrm>
                <a:off x="4527575" y="1988500"/>
                <a:ext cx="280500" cy="254400"/>
              </a:xfrm>
              <a:prstGeom prst="ellipse">
                <a:avLst/>
              </a:prstGeom>
              <a:solidFill>
                <a:srgbClr val="359FF4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pic>
          <p:nvPicPr>
            <p:cNvPr id="1407" name="Google Shape;1407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074" y="838006"/>
              <a:ext cx="663002" cy="600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8" name="Google Shape;1408;p98"/>
            <p:cNvSpPr txBox="1"/>
            <p:nvPr/>
          </p:nvSpPr>
          <p:spPr>
            <a:xfrm>
              <a:off x="2374050" y="754800"/>
              <a:ext cx="312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 sz="1100"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09" name="Google Shape;1409;p98"/>
          <p:cNvGrpSpPr/>
          <p:nvPr/>
        </p:nvGrpSpPr>
        <p:grpSpPr>
          <a:xfrm>
            <a:off x="3596400" y="1609950"/>
            <a:ext cx="1894500" cy="835200"/>
            <a:chOff x="3606000" y="720825"/>
            <a:chExt cx="1894500" cy="835200"/>
          </a:xfrm>
        </p:grpSpPr>
        <p:grpSp>
          <p:nvGrpSpPr>
            <p:cNvPr id="1410" name="Google Shape;1410;p98"/>
            <p:cNvGrpSpPr/>
            <p:nvPr/>
          </p:nvGrpSpPr>
          <p:grpSpPr>
            <a:xfrm>
              <a:off x="3606000" y="720825"/>
              <a:ext cx="1894500" cy="835200"/>
              <a:chOff x="3606000" y="720825"/>
              <a:chExt cx="1894500" cy="835200"/>
            </a:xfrm>
          </p:grpSpPr>
          <p:grpSp>
            <p:nvGrpSpPr>
              <p:cNvPr id="1411" name="Google Shape;1411;p98"/>
              <p:cNvGrpSpPr/>
              <p:nvPr/>
            </p:nvGrpSpPr>
            <p:grpSpPr>
              <a:xfrm>
                <a:off x="3606000" y="720825"/>
                <a:ext cx="1894500" cy="835200"/>
                <a:chOff x="3666650" y="1894475"/>
                <a:chExt cx="1894500" cy="835200"/>
              </a:xfrm>
            </p:grpSpPr>
            <p:sp>
              <p:nvSpPr>
                <p:cNvPr id="1412" name="Google Shape;1412;p98"/>
                <p:cNvSpPr/>
                <p:nvPr/>
              </p:nvSpPr>
              <p:spPr>
                <a:xfrm>
                  <a:off x="3666650" y="1894475"/>
                  <a:ext cx="1894500" cy="8352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19050">
                  <a:solidFill>
                    <a:srgbClr val="359F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pic>
              <p:nvPicPr>
                <p:cNvPr id="1413" name="Google Shape;1413;p9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774502" y="1999263"/>
                  <a:ext cx="681600" cy="6256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14" name="Google Shape;1414;p98"/>
                <p:cNvSpPr txBox="1"/>
                <p:nvPr/>
              </p:nvSpPr>
              <p:spPr>
                <a:xfrm>
                  <a:off x="4456100" y="2270900"/>
                  <a:ext cx="10863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latin typeface="Anaheim"/>
                      <a:ea typeface="Anaheim"/>
                      <a:cs typeface="Anaheim"/>
                      <a:sym typeface="Anaheim"/>
                    </a:rPr>
                    <a:t>Fry Eggs</a:t>
                  </a:r>
                  <a:endParaRPr b="1" sz="1100"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415" name="Google Shape;1415;p98"/>
                <p:cNvSpPr/>
                <p:nvPr/>
              </p:nvSpPr>
              <p:spPr>
                <a:xfrm>
                  <a:off x="4527575" y="1988500"/>
                  <a:ext cx="280500" cy="254400"/>
                </a:xfrm>
                <a:prstGeom prst="ellipse">
                  <a:avLst/>
                </a:prstGeom>
                <a:solidFill>
                  <a:srgbClr val="359FF4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16" name="Google Shape;1416;p98"/>
              <p:cNvSpPr txBox="1"/>
              <p:nvPr/>
            </p:nvSpPr>
            <p:spPr>
              <a:xfrm>
                <a:off x="4491175" y="754800"/>
                <a:ext cx="312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naheim"/>
                    <a:ea typeface="Anaheim"/>
                    <a:cs typeface="Anaheim"/>
                    <a:sym typeface="Anaheim"/>
                  </a:rPr>
                  <a:t>2</a:t>
                </a:r>
                <a:endParaRPr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417" name="Google Shape;1417;p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35388" y="937176"/>
              <a:ext cx="187337" cy="25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8" name="Google Shape;1418;p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93763" y="1011226"/>
              <a:ext cx="187337" cy="25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9" name="Google Shape;1419;p98"/>
          <p:cNvSpPr txBox="1"/>
          <p:nvPr/>
        </p:nvSpPr>
        <p:spPr>
          <a:xfrm>
            <a:off x="644750" y="4504088"/>
            <a:ext cx="12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Elapsed Time: 20 min </a:t>
            </a: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FAST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420" name="Google Shape;1420;p98"/>
          <p:cNvGrpSpPr/>
          <p:nvPr/>
        </p:nvGrpSpPr>
        <p:grpSpPr>
          <a:xfrm>
            <a:off x="5709575" y="1609950"/>
            <a:ext cx="1894500" cy="835200"/>
            <a:chOff x="5709575" y="1609950"/>
            <a:chExt cx="1894500" cy="835200"/>
          </a:xfrm>
        </p:grpSpPr>
        <p:grpSp>
          <p:nvGrpSpPr>
            <p:cNvPr id="1421" name="Google Shape;1421;p98"/>
            <p:cNvGrpSpPr/>
            <p:nvPr/>
          </p:nvGrpSpPr>
          <p:grpSpPr>
            <a:xfrm>
              <a:off x="5709575" y="1609950"/>
              <a:ext cx="1894500" cy="835200"/>
              <a:chOff x="5719175" y="720825"/>
              <a:chExt cx="1894500" cy="835200"/>
            </a:xfrm>
          </p:grpSpPr>
          <p:grpSp>
            <p:nvGrpSpPr>
              <p:cNvPr id="1422" name="Google Shape;1422;p98"/>
              <p:cNvGrpSpPr/>
              <p:nvPr/>
            </p:nvGrpSpPr>
            <p:grpSpPr>
              <a:xfrm>
                <a:off x="5719175" y="720825"/>
                <a:ext cx="1894500" cy="835200"/>
                <a:chOff x="3666650" y="1894475"/>
                <a:chExt cx="1894500" cy="835200"/>
              </a:xfrm>
            </p:grpSpPr>
            <p:sp>
              <p:nvSpPr>
                <p:cNvPr id="1423" name="Google Shape;1423;p98"/>
                <p:cNvSpPr/>
                <p:nvPr/>
              </p:nvSpPr>
              <p:spPr>
                <a:xfrm>
                  <a:off x="3666650" y="1894475"/>
                  <a:ext cx="1894500" cy="8352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19050">
                  <a:solidFill>
                    <a:srgbClr val="359F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pic>
              <p:nvPicPr>
                <p:cNvPr id="1424" name="Google Shape;1424;p9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774502" y="1999263"/>
                  <a:ext cx="681600" cy="6256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25" name="Google Shape;1425;p98"/>
                <p:cNvSpPr txBox="1"/>
                <p:nvPr/>
              </p:nvSpPr>
              <p:spPr>
                <a:xfrm>
                  <a:off x="4456100" y="2270900"/>
                  <a:ext cx="10863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latin typeface="Anaheim"/>
                      <a:ea typeface="Anaheim"/>
                      <a:cs typeface="Anaheim"/>
                      <a:sym typeface="Anaheim"/>
                    </a:rPr>
                    <a:t>Fry Bacon</a:t>
                  </a:r>
                  <a:endParaRPr b="1" sz="1100"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426" name="Google Shape;1426;p98"/>
                <p:cNvSpPr/>
                <p:nvPr/>
              </p:nvSpPr>
              <p:spPr>
                <a:xfrm>
                  <a:off x="4527575" y="1988500"/>
                  <a:ext cx="280500" cy="254400"/>
                </a:xfrm>
                <a:prstGeom prst="ellipse">
                  <a:avLst/>
                </a:prstGeom>
                <a:solidFill>
                  <a:srgbClr val="359FF4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27" name="Google Shape;1427;p98"/>
              <p:cNvSpPr txBox="1"/>
              <p:nvPr/>
            </p:nvSpPr>
            <p:spPr>
              <a:xfrm>
                <a:off x="6598100" y="754800"/>
                <a:ext cx="312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naheim"/>
                    <a:ea typeface="Anaheim"/>
                    <a:cs typeface="Anaheim"/>
                    <a:sym typeface="Anaheim"/>
                  </a:rPr>
                  <a:t>3</a:t>
                </a:r>
                <a:endParaRPr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428" name="Google Shape;1428;p9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90012" y="2003924"/>
              <a:ext cx="330013" cy="1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9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90012" y="1959349"/>
              <a:ext cx="330013" cy="18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0" name="Google Shape;1430;p98"/>
          <p:cNvGrpSpPr/>
          <p:nvPr/>
        </p:nvGrpSpPr>
        <p:grpSpPr>
          <a:xfrm>
            <a:off x="1492825" y="2612463"/>
            <a:ext cx="1894500" cy="835200"/>
            <a:chOff x="1492825" y="2612463"/>
            <a:chExt cx="1894500" cy="835200"/>
          </a:xfrm>
        </p:grpSpPr>
        <p:grpSp>
          <p:nvGrpSpPr>
            <p:cNvPr id="1431" name="Google Shape;1431;p98"/>
            <p:cNvGrpSpPr/>
            <p:nvPr/>
          </p:nvGrpSpPr>
          <p:grpSpPr>
            <a:xfrm>
              <a:off x="1492825" y="2612463"/>
              <a:ext cx="1894500" cy="835200"/>
              <a:chOff x="5719175" y="720825"/>
              <a:chExt cx="1894500" cy="835200"/>
            </a:xfrm>
          </p:grpSpPr>
          <p:grpSp>
            <p:nvGrpSpPr>
              <p:cNvPr id="1432" name="Google Shape;1432;p98"/>
              <p:cNvGrpSpPr/>
              <p:nvPr/>
            </p:nvGrpSpPr>
            <p:grpSpPr>
              <a:xfrm>
                <a:off x="5719175" y="720825"/>
                <a:ext cx="1894500" cy="835200"/>
                <a:chOff x="3666650" y="1894475"/>
                <a:chExt cx="1894500" cy="835200"/>
              </a:xfrm>
            </p:grpSpPr>
            <p:sp>
              <p:nvSpPr>
                <p:cNvPr id="1433" name="Google Shape;1433;p98"/>
                <p:cNvSpPr/>
                <p:nvPr/>
              </p:nvSpPr>
              <p:spPr>
                <a:xfrm>
                  <a:off x="3666650" y="1894475"/>
                  <a:ext cx="1894500" cy="835200"/>
                </a:xfrm>
                <a:prstGeom prst="rect">
                  <a:avLst/>
                </a:prstGeom>
                <a:solidFill>
                  <a:srgbClr val="CFE2F3"/>
                </a:solidFill>
                <a:ln cap="flat" cmpd="sng" w="19050">
                  <a:solidFill>
                    <a:srgbClr val="359FF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434" name="Google Shape;1434;p98"/>
                <p:cNvSpPr txBox="1"/>
                <p:nvPr/>
              </p:nvSpPr>
              <p:spPr>
                <a:xfrm>
                  <a:off x="4456100" y="2270900"/>
                  <a:ext cx="10863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latin typeface="Anaheim"/>
                      <a:ea typeface="Anaheim"/>
                      <a:cs typeface="Anaheim"/>
                      <a:sym typeface="Anaheim"/>
                    </a:rPr>
                    <a:t>Toast Bread</a:t>
                  </a:r>
                  <a:endParaRPr b="1" sz="1100">
                    <a:latin typeface="Anaheim"/>
                    <a:ea typeface="Anaheim"/>
                    <a:cs typeface="Anaheim"/>
                    <a:sym typeface="Anaheim"/>
                  </a:endParaRPr>
                </a:p>
              </p:txBody>
            </p:sp>
            <p:sp>
              <p:nvSpPr>
                <p:cNvPr id="1435" name="Google Shape;1435;p98"/>
                <p:cNvSpPr/>
                <p:nvPr/>
              </p:nvSpPr>
              <p:spPr>
                <a:xfrm>
                  <a:off x="4527575" y="1988500"/>
                  <a:ext cx="280500" cy="254400"/>
                </a:xfrm>
                <a:prstGeom prst="ellipse">
                  <a:avLst/>
                </a:prstGeom>
                <a:solidFill>
                  <a:srgbClr val="359FF4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36" name="Google Shape;1436;p98"/>
              <p:cNvSpPr txBox="1"/>
              <p:nvPr/>
            </p:nvSpPr>
            <p:spPr>
              <a:xfrm>
                <a:off x="6598100" y="754800"/>
                <a:ext cx="312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naheim"/>
                    <a:ea typeface="Anaheim"/>
                    <a:cs typeface="Anaheim"/>
                    <a:sym typeface="Anaheim"/>
                  </a:rPr>
                  <a:t>4</a:t>
                </a:r>
                <a:endParaRPr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437" name="Google Shape;1437;p9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39000" y="2760488"/>
              <a:ext cx="539149" cy="53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8" name="Google Shape;1438;p98"/>
          <p:cNvGrpSpPr/>
          <p:nvPr/>
        </p:nvGrpSpPr>
        <p:grpSpPr>
          <a:xfrm>
            <a:off x="3596400" y="2612475"/>
            <a:ext cx="1894500" cy="835200"/>
            <a:chOff x="3596400" y="2612475"/>
            <a:chExt cx="1894500" cy="835200"/>
          </a:xfrm>
        </p:grpSpPr>
        <p:grpSp>
          <p:nvGrpSpPr>
            <p:cNvPr id="1439" name="Google Shape;1439;p98"/>
            <p:cNvGrpSpPr/>
            <p:nvPr/>
          </p:nvGrpSpPr>
          <p:grpSpPr>
            <a:xfrm>
              <a:off x="3596400" y="2612475"/>
              <a:ext cx="1894500" cy="835200"/>
              <a:chOff x="3666650" y="1894475"/>
              <a:chExt cx="1894500" cy="835200"/>
            </a:xfrm>
          </p:grpSpPr>
          <p:sp>
            <p:nvSpPr>
              <p:cNvPr id="1440" name="Google Shape;1440;p98"/>
              <p:cNvSpPr/>
              <p:nvPr/>
            </p:nvSpPr>
            <p:spPr>
              <a:xfrm>
                <a:off x="3666650" y="1894475"/>
                <a:ext cx="1894500" cy="8352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359F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pic>
            <p:nvPicPr>
              <p:cNvPr id="1441" name="Google Shape;1441;p9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74502" y="1999263"/>
                <a:ext cx="681600" cy="625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2" name="Google Shape;1442;p98"/>
              <p:cNvSpPr txBox="1"/>
              <p:nvPr/>
            </p:nvSpPr>
            <p:spPr>
              <a:xfrm>
                <a:off x="4456100" y="2270900"/>
                <a:ext cx="1086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Anaheim"/>
                    <a:ea typeface="Anaheim"/>
                    <a:cs typeface="Anaheim"/>
                    <a:sym typeface="Anaheim"/>
                  </a:rPr>
                  <a:t>Eggs: DONE</a:t>
                </a:r>
                <a:endParaRPr b="1"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443" name="Google Shape;1443;p9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08021" y="2666400"/>
              <a:ext cx="287100" cy="28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4" name="Google Shape;1444;p98"/>
          <p:cNvGrpSpPr/>
          <p:nvPr/>
        </p:nvGrpSpPr>
        <p:grpSpPr>
          <a:xfrm>
            <a:off x="5709575" y="2612475"/>
            <a:ext cx="1894500" cy="835200"/>
            <a:chOff x="5709575" y="2612475"/>
            <a:chExt cx="1894500" cy="835200"/>
          </a:xfrm>
        </p:grpSpPr>
        <p:grpSp>
          <p:nvGrpSpPr>
            <p:cNvPr id="1445" name="Google Shape;1445;p98"/>
            <p:cNvGrpSpPr/>
            <p:nvPr/>
          </p:nvGrpSpPr>
          <p:grpSpPr>
            <a:xfrm>
              <a:off x="5709575" y="2612475"/>
              <a:ext cx="1894500" cy="835200"/>
              <a:chOff x="3666650" y="1894475"/>
              <a:chExt cx="1894500" cy="835200"/>
            </a:xfrm>
          </p:grpSpPr>
          <p:sp>
            <p:nvSpPr>
              <p:cNvPr id="1446" name="Google Shape;1446;p98"/>
              <p:cNvSpPr/>
              <p:nvPr/>
            </p:nvSpPr>
            <p:spPr>
              <a:xfrm>
                <a:off x="3666650" y="1894475"/>
                <a:ext cx="1894500" cy="8352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359F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pic>
            <p:nvPicPr>
              <p:cNvPr id="1447" name="Google Shape;1447;p9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74502" y="1999263"/>
                <a:ext cx="681600" cy="625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8" name="Google Shape;1448;p98"/>
              <p:cNvSpPr txBox="1"/>
              <p:nvPr/>
            </p:nvSpPr>
            <p:spPr>
              <a:xfrm>
                <a:off x="4456100" y="2270900"/>
                <a:ext cx="1086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Anaheim"/>
                    <a:ea typeface="Anaheim"/>
                    <a:cs typeface="Anaheim"/>
                    <a:sym typeface="Anaheim"/>
                  </a:rPr>
                  <a:t>Bacon: DONE</a:t>
                </a:r>
                <a:endParaRPr b="1"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449" name="Google Shape;1449;p9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22946" y="2666400"/>
              <a:ext cx="287100" cy="28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0" name="Google Shape;1450;p98"/>
          <p:cNvSpPr txBox="1"/>
          <p:nvPr>
            <p:ph idx="4294967295" type="title"/>
          </p:nvPr>
        </p:nvSpPr>
        <p:spPr>
          <a:xfrm>
            <a:off x="5124625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Asynchronous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451" name="Google Shape;1451;p98"/>
          <p:cNvGrpSpPr/>
          <p:nvPr/>
        </p:nvGrpSpPr>
        <p:grpSpPr>
          <a:xfrm>
            <a:off x="3596400" y="3615000"/>
            <a:ext cx="4007675" cy="835200"/>
            <a:chOff x="3596400" y="3615000"/>
            <a:chExt cx="4007675" cy="835200"/>
          </a:xfrm>
        </p:grpSpPr>
        <p:grpSp>
          <p:nvGrpSpPr>
            <p:cNvPr id="1452" name="Google Shape;1452;p98"/>
            <p:cNvGrpSpPr/>
            <p:nvPr/>
          </p:nvGrpSpPr>
          <p:grpSpPr>
            <a:xfrm>
              <a:off x="3596400" y="3615000"/>
              <a:ext cx="1894500" cy="835200"/>
              <a:chOff x="3666650" y="1894475"/>
              <a:chExt cx="1894500" cy="835200"/>
            </a:xfrm>
          </p:grpSpPr>
          <p:sp>
            <p:nvSpPr>
              <p:cNvPr id="1453" name="Google Shape;1453;p98"/>
              <p:cNvSpPr/>
              <p:nvPr/>
            </p:nvSpPr>
            <p:spPr>
              <a:xfrm>
                <a:off x="3666650" y="1894475"/>
                <a:ext cx="1894500" cy="835200"/>
              </a:xfrm>
              <a:prstGeom prst="rect">
                <a:avLst/>
              </a:prstGeom>
              <a:solidFill>
                <a:srgbClr val="BBBBBB"/>
              </a:solidFill>
              <a:ln cap="flat" cmpd="sng" w="19050">
                <a:solidFill>
                  <a:srgbClr val="359F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pic>
            <p:nvPicPr>
              <p:cNvPr id="1454" name="Google Shape;1454;p9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74502" y="1999263"/>
                <a:ext cx="681600" cy="625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5" name="Google Shape;1455;p98"/>
              <p:cNvSpPr txBox="1"/>
              <p:nvPr/>
            </p:nvSpPr>
            <p:spPr>
              <a:xfrm>
                <a:off x="4456100" y="2270900"/>
                <a:ext cx="1086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Anaheim"/>
                    <a:ea typeface="Anaheim"/>
                    <a:cs typeface="Anaheim"/>
                    <a:sym typeface="Anaheim"/>
                  </a:rPr>
                  <a:t>Eggs: BURNT</a:t>
                </a:r>
                <a:endParaRPr b="1"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456" name="Google Shape;1456;p98"/>
            <p:cNvGrpSpPr/>
            <p:nvPr/>
          </p:nvGrpSpPr>
          <p:grpSpPr>
            <a:xfrm>
              <a:off x="5709575" y="3615000"/>
              <a:ext cx="1894500" cy="835200"/>
              <a:chOff x="3666650" y="1894475"/>
              <a:chExt cx="1894500" cy="835200"/>
            </a:xfrm>
          </p:grpSpPr>
          <p:sp>
            <p:nvSpPr>
              <p:cNvPr id="1457" name="Google Shape;1457;p98"/>
              <p:cNvSpPr/>
              <p:nvPr/>
            </p:nvSpPr>
            <p:spPr>
              <a:xfrm>
                <a:off x="3666650" y="1894475"/>
                <a:ext cx="1894500" cy="835200"/>
              </a:xfrm>
              <a:prstGeom prst="rect">
                <a:avLst/>
              </a:prstGeom>
              <a:solidFill>
                <a:srgbClr val="BBBBBB"/>
              </a:solidFill>
              <a:ln cap="flat" cmpd="sng" w="19050">
                <a:solidFill>
                  <a:srgbClr val="359F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pic>
            <p:nvPicPr>
              <p:cNvPr id="1458" name="Google Shape;1458;p9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74502" y="1999263"/>
                <a:ext cx="681600" cy="625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9" name="Google Shape;1459;p98"/>
              <p:cNvSpPr txBox="1"/>
              <p:nvPr/>
            </p:nvSpPr>
            <p:spPr>
              <a:xfrm>
                <a:off x="4456100" y="2270900"/>
                <a:ext cx="1086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Anaheim"/>
                    <a:ea typeface="Anaheim"/>
                    <a:cs typeface="Anaheim"/>
                    <a:sym typeface="Anaheim"/>
                  </a:rPr>
                  <a:t>Bacon: BURNT</a:t>
                </a:r>
                <a:endParaRPr b="1" sz="110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pic>
          <p:nvPicPr>
            <p:cNvPr id="1460" name="Google Shape;1460;p9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09565" y="3759673"/>
              <a:ext cx="970414" cy="545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1" name="Google Shape;1461;p9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944140" y="3676123"/>
              <a:ext cx="970414" cy="545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9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64140" y="3721723"/>
              <a:ext cx="970414" cy="545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9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02640" y="3721723"/>
              <a:ext cx="970414" cy="5458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99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99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9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 är skillnaderna på Asynk/Synkron programmering?</a:t>
            </a:r>
            <a:endParaRPr/>
          </a:p>
        </p:txBody>
      </p:sp>
      <p:sp>
        <p:nvSpPr>
          <p:cNvPr id="1471" name="Google Shape;1471;p99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Async sker parallelt, medan synkront sker ‘steg för steg’ och inväntar svar tills dessa blir klar. </a:t>
            </a:r>
            <a:endParaRPr sz="1200"/>
          </a:p>
        </p:txBody>
      </p:sp>
      <p:sp>
        <p:nvSpPr>
          <p:cNvPr id="1472" name="Google Shape;1472;p99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473" name="Google Shape;1473;p99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474" name="Google Shape;147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0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0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0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0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0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10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490" name="Google Shape;1490;p10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491" name="Google Shape;1491;p10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2" name="Google Shape;1492;p10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3" name="Google Shape;1493;p10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4" name="Google Shape;1494;p10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5" name="Google Shape;1495;p10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6" name="Google Shape;1496;p10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97" name="Google Shape;1497;p10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498" name="Google Shape;1498;p10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0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0" name="Google Shape;1500;p10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501" name="Google Shape;1501;p10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0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10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504" name="Google Shape;1504;p10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0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6" name="Google Shape;150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507" name="Google Shape;150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0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ViewModel #2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02"/>
          <p:cNvSpPr/>
          <p:nvPr/>
        </p:nvSpPr>
        <p:spPr>
          <a:xfrm>
            <a:off x="1293400" y="1153025"/>
            <a:ext cx="6557100" cy="1293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8" name="Google Shape;1518;p102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INSTALL DEPENDENCY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519" name="Google Shape;1519;p102"/>
          <p:cNvSpPr txBox="1"/>
          <p:nvPr/>
        </p:nvSpPr>
        <p:spPr>
          <a:xfrm>
            <a:off x="1466550" y="1315525"/>
            <a:ext cx="6210900" cy="831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ViewModels() class</a:t>
            </a:r>
            <a:endParaRPr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implementation</a:t>
            </a:r>
            <a:r>
              <a:rPr lang="en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"androidx.activity:activity-ktx:1.8.2"</a:t>
            </a:r>
            <a:r>
              <a:rPr lang="en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03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 #2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1525" name="Google Shape;152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7825"/>
            <a:ext cx="3677100" cy="1651500"/>
          </a:xfrm>
          <a:prstGeom prst="cube">
            <a:avLst>
              <a:gd fmla="val 2612" name="adj"/>
            </a:avLst>
          </a:prstGeom>
          <a:noFill/>
          <a:ln>
            <a:noFill/>
          </a:ln>
        </p:spPr>
      </p:pic>
      <p:sp>
        <p:nvSpPr>
          <p:cNvPr id="1526" name="Google Shape;1526;p103"/>
          <p:cNvSpPr txBox="1"/>
          <p:nvPr/>
        </p:nvSpPr>
        <p:spPr>
          <a:xfrm>
            <a:off x="4756475" y="1222225"/>
            <a:ext cx="334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kommer arbeta med ett ‘State’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och en ‘ViewModel’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Se ett ‘state’ som en useState hook!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ViewModel innehåller funktionalitet och ViewModel implementering (boilerplate kod)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27" name="Google Shape;1527;p103"/>
          <p:cNvSpPr/>
          <p:nvPr/>
        </p:nvSpPr>
        <p:spPr>
          <a:xfrm>
            <a:off x="651850" y="3697200"/>
            <a:ext cx="1089900" cy="903600"/>
          </a:xfrm>
          <a:prstGeom prst="cube">
            <a:avLst>
              <a:gd fmla="val 25000" name="adj"/>
            </a:avLst>
          </a:prstGeom>
          <a:solidFill>
            <a:srgbClr val="61A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UiState</a:t>
            </a:r>
            <a:endParaRPr/>
          </a:p>
        </p:txBody>
      </p:sp>
      <p:sp>
        <p:nvSpPr>
          <p:cNvPr id="1528" name="Google Shape;1528;p103"/>
          <p:cNvSpPr/>
          <p:nvPr/>
        </p:nvSpPr>
        <p:spPr>
          <a:xfrm>
            <a:off x="2413500" y="3697200"/>
            <a:ext cx="1344900" cy="903600"/>
          </a:xfrm>
          <a:prstGeom prst="cube">
            <a:avLst>
              <a:gd fmla="val 25000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ViewModel</a:t>
            </a:r>
            <a:endParaRPr/>
          </a:p>
        </p:txBody>
      </p:sp>
      <p:sp>
        <p:nvSpPr>
          <p:cNvPr id="1529" name="Google Shape;1529;p103"/>
          <p:cNvSpPr txBox="1"/>
          <p:nvPr/>
        </p:nvSpPr>
        <p:spPr>
          <a:xfrm>
            <a:off x="356475" y="3187950"/>
            <a:ext cx="9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age</a:t>
            </a:r>
            <a:endParaRPr>
              <a:solidFill>
                <a:srgbClr val="D55FDE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30" name="Google Shape;1530;p103"/>
          <p:cNvSpPr txBox="1"/>
          <p:nvPr/>
        </p:nvSpPr>
        <p:spPr>
          <a:xfrm>
            <a:off x="804550" y="3013163"/>
            <a:ext cx="9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username</a:t>
            </a:r>
            <a:endParaRPr>
              <a:solidFill>
                <a:srgbClr val="D55FDE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31" name="Google Shape;1531;p103"/>
          <p:cNvSpPr txBox="1"/>
          <p:nvPr/>
        </p:nvSpPr>
        <p:spPr>
          <a:xfrm>
            <a:off x="1293675" y="3228688"/>
            <a:ext cx="9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value</a:t>
            </a:r>
            <a:endParaRPr>
              <a:solidFill>
                <a:srgbClr val="D55FDE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32" name="Google Shape;1532;p103"/>
          <p:cNvSpPr txBox="1"/>
          <p:nvPr/>
        </p:nvSpPr>
        <p:spPr>
          <a:xfrm>
            <a:off x="2230875" y="3254975"/>
            <a:ext cx="10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ViewModel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33" name="Google Shape;1533;p103"/>
          <p:cNvSpPr txBox="1"/>
          <p:nvPr/>
        </p:nvSpPr>
        <p:spPr>
          <a:xfrm>
            <a:off x="2678950" y="3013175"/>
            <a:ext cx="11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Methods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34" name="Google Shape;1534;p103"/>
          <p:cNvSpPr txBox="1"/>
          <p:nvPr/>
        </p:nvSpPr>
        <p:spPr>
          <a:xfrm>
            <a:off x="3168075" y="3295700"/>
            <a:ext cx="18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stateFlow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TOASTS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937" y="973550"/>
            <a:ext cx="3004133" cy="22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2"/>
          <p:cNvSpPr/>
          <p:nvPr/>
        </p:nvSpPr>
        <p:spPr>
          <a:xfrm>
            <a:off x="5640975" y="2828025"/>
            <a:ext cx="1110600" cy="1002900"/>
          </a:xfrm>
          <a:prstGeom prst="diagStrip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2"/>
          <p:cNvSpPr/>
          <p:nvPr/>
        </p:nvSpPr>
        <p:spPr>
          <a:xfrm>
            <a:off x="2512450" y="646975"/>
            <a:ext cx="1110600" cy="1002900"/>
          </a:xfrm>
          <a:prstGeom prst="diagStrip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2"/>
          <p:cNvSpPr/>
          <p:nvPr/>
        </p:nvSpPr>
        <p:spPr>
          <a:xfrm>
            <a:off x="5640975" y="864300"/>
            <a:ext cx="1110600" cy="1002900"/>
          </a:xfrm>
          <a:prstGeom prst="diagStrip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23851"/>
            <a:ext cx="9143998" cy="1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2"/>
          <p:cNvSpPr/>
          <p:nvPr/>
        </p:nvSpPr>
        <p:spPr>
          <a:xfrm>
            <a:off x="5640975" y="1167675"/>
            <a:ext cx="1110600" cy="1002900"/>
          </a:xfrm>
          <a:prstGeom prst="diagStrip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04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 #2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1540" name="Google Shape;154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25" y="1969775"/>
            <a:ext cx="65151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104"/>
          <p:cNvPicPr preferRelativeResize="0"/>
          <p:nvPr/>
        </p:nvPicPr>
        <p:blipFill rotWithShape="1">
          <a:blip r:embed="rId4">
            <a:alphaModFix/>
          </a:blip>
          <a:srcRect b="38834" l="0" r="0" t="0"/>
          <a:stretch/>
        </p:blipFill>
        <p:spPr>
          <a:xfrm>
            <a:off x="1059825" y="959675"/>
            <a:ext cx="3677100" cy="1010100"/>
          </a:xfrm>
          <a:prstGeom prst="cube">
            <a:avLst>
              <a:gd fmla="val 2612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05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 #2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547" name="Google Shape;1547;p105"/>
          <p:cNvSpPr txBox="1"/>
          <p:nvPr/>
        </p:nvSpPr>
        <p:spPr>
          <a:xfrm>
            <a:off x="1121250" y="1715825"/>
            <a:ext cx="6901500" cy="1585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CounterViewModel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3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Expose screen UI state</a:t>
            </a:r>
            <a:endParaRPr i="1" sz="13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_uiState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MutableStateFlow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CounterUiState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uiState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StateFlow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CounterUiState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_uiState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asStateFlow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48" name="Google Shape;1548;p105"/>
          <p:cNvPicPr preferRelativeResize="0"/>
          <p:nvPr/>
        </p:nvPicPr>
        <p:blipFill rotWithShape="1">
          <a:blip r:embed="rId3">
            <a:alphaModFix/>
          </a:blip>
          <a:srcRect b="22293" l="0" r="0" t="58773"/>
          <a:stretch/>
        </p:blipFill>
        <p:spPr>
          <a:xfrm>
            <a:off x="1121250" y="1403225"/>
            <a:ext cx="3677100" cy="312600"/>
          </a:xfrm>
          <a:prstGeom prst="cube">
            <a:avLst>
              <a:gd fmla="val 2612" name="adj"/>
            </a:avLst>
          </a:prstGeom>
          <a:noFill/>
          <a:ln>
            <a:noFill/>
          </a:ln>
        </p:spPr>
      </p:pic>
      <p:sp>
        <p:nvSpPr>
          <p:cNvPr id="1549" name="Google Shape;1549;p105"/>
          <p:cNvSpPr txBox="1"/>
          <p:nvPr/>
        </p:nvSpPr>
        <p:spPr>
          <a:xfrm>
            <a:off x="1153775" y="3342725"/>
            <a:ext cx="686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Setup är viktigt…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MutableStateFlow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innebär att vi kan förändra värdet!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6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 #2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555" name="Google Shape;1555;p106"/>
          <p:cNvSpPr txBox="1"/>
          <p:nvPr/>
        </p:nvSpPr>
        <p:spPr>
          <a:xfrm>
            <a:off x="1121250" y="1715825"/>
            <a:ext cx="6901500" cy="3186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CounterViewModel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3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Expose screen UI state</a:t>
            </a:r>
            <a:endParaRPr i="1" sz="13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_uiState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MutableStateFlow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CounterUiState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uiState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StateFlow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3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CounterUiState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_uiState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asStateFlow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3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_uiState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update </a:t>
            </a:r>
            <a:r>
              <a:rPr lang="en" sz="13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state </a:t>
            </a:r>
            <a:r>
              <a:rPr lang="en" sz="13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copy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counterValue = state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counterValue </a:t>
            </a: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300">
              <a:solidFill>
                <a:srgbClr val="D19A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3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56" name="Google Shape;1556;p106"/>
          <p:cNvPicPr preferRelativeResize="0"/>
          <p:nvPr/>
        </p:nvPicPr>
        <p:blipFill rotWithShape="1">
          <a:blip r:embed="rId3">
            <a:alphaModFix/>
          </a:blip>
          <a:srcRect b="22293" l="0" r="0" t="58773"/>
          <a:stretch/>
        </p:blipFill>
        <p:spPr>
          <a:xfrm>
            <a:off x="1121250" y="1403225"/>
            <a:ext cx="3677100" cy="312600"/>
          </a:xfrm>
          <a:prstGeom prst="cube">
            <a:avLst>
              <a:gd fmla="val 2612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07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 #2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562" name="Google Shape;1562;p107"/>
          <p:cNvSpPr txBox="1"/>
          <p:nvPr/>
        </p:nvSpPr>
        <p:spPr>
          <a:xfrm>
            <a:off x="609300" y="1176900"/>
            <a:ext cx="7925400" cy="738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viewModel: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CounterViewModel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viewModels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example =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textView_counter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2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63" name="Google Shape;1563;p107"/>
          <p:cNvPicPr preferRelativeResize="0"/>
          <p:nvPr/>
        </p:nvPicPr>
        <p:blipFill rotWithShape="1">
          <a:blip r:embed="rId3">
            <a:alphaModFix/>
          </a:blip>
          <a:srcRect b="3919" l="0" r="0" t="77147"/>
          <a:stretch/>
        </p:blipFill>
        <p:spPr>
          <a:xfrm>
            <a:off x="609300" y="864300"/>
            <a:ext cx="3677100" cy="312600"/>
          </a:xfrm>
          <a:prstGeom prst="cube">
            <a:avLst>
              <a:gd fmla="val 2612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08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 #2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569" name="Google Shape;1569;p108"/>
          <p:cNvSpPr txBox="1"/>
          <p:nvPr/>
        </p:nvSpPr>
        <p:spPr>
          <a:xfrm>
            <a:off x="609300" y="1176900"/>
            <a:ext cx="7925400" cy="35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viewModel: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CounterViewModel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viewModels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example =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textView_counter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lifecycleScope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launch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repeatOnLifecycle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Lifecycle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STARTED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uiState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collect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i="1" lang="en" sz="12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 elements</a:t>
            </a:r>
            <a:endParaRPr i="1" sz="12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example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text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uiState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counterValue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2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70" name="Google Shape;1570;p108"/>
          <p:cNvPicPr preferRelativeResize="0"/>
          <p:nvPr/>
        </p:nvPicPr>
        <p:blipFill rotWithShape="1">
          <a:blip r:embed="rId3">
            <a:alphaModFix/>
          </a:blip>
          <a:srcRect b="3919" l="0" r="0" t="77147"/>
          <a:stretch/>
        </p:blipFill>
        <p:spPr>
          <a:xfrm>
            <a:off x="609300" y="864300"/>
            <a:ext cx="3677100" cy="312600"/>
          </a:xfrm>
          <a:prstGeom prst="cube">
            <a:avLst>
              <a:gd fmla="val 2612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09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 #2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576" name="Google Shape;1576;p109"/>
          <p:cNvSpPr txBox="1"/>
          <p:nvPr/>
        </p:nvSpPr>
        <p:spPr>
          <a:xfrm>
            <a:off x="609300" y="1176900"/>
            <a:ext cx="7925400" cy="3879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viewModel: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CounterViewModel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viewModels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example =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textView_counter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lifecycleScope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launch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repeatOnLifecycle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Lifecycle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STARTED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uiState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collect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i="1" lang="en" sz="12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 elements</a:t>
            </a:r>
            <a:endParaRPr i="1" sz="12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example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text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uiState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counterValue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2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example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77" name="Google Shape;1577;p109"/>
          <p:cNvPicPr preferRelativeResize="0"/>
          <p:nvPr/>
        </p:nvPicPr>
        <p:blipFill rotWithShape="1">
          <a:blip r:embed="rId3">
            <a:alphaModFix/>
          </a:blip>
          <a:srcRect b="3919" l="0" r="0" t="77147"/>
          <a:stretch/>
        </p:blipFill>
        <p:spPr>
          <a:xfrm>
            <a:off x="609300" y="864300"/>
            <a:ext cx="3677100" cy="312600"/>
          </a:xfrm>
          <a:prstGeom prst="cube">
            <a:avLst>
              <a:gd fmla="val 2612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10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ViewModel #2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583" name="Google Shape;1583;p110"/>
          <p:cNvSpPr txBox="1"/>
          <p:nvPr/>
        </p:nvSpPr>
        <p:spPr>
          <a:xfrm>
            <a:off x="1304750" y="14988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Resource: </a:t>
            </a: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https://developer.android.com/topic/libraries/architecture/viewmodel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11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589" name="Google Shape;1589;p111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12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595" name="Google Shape;1595;p112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12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12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12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12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12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12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12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12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12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12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12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12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12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12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12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12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12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12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12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12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12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12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12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12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12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12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12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12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12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12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12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12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12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12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12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12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12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12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12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12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12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12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12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12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12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12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12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12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12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12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12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12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12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12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12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12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12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3" name="Google Shape;1653;p112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654" name="Google Shape;1654;p112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655" name="Google Shape;1655;p112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12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657" name="Google Shape;1657;p112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13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skillnaden på en </a:t>
            </a: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och en </a:t>
            </a:r>
            <a:r>
              <a:rPr b="1" lang="en" sz="1600">
                <a:solidFill>
                  <a:srgbClr val="E5C07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Snackbar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Varför arbetar vi med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‘ViewModels’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Varför behövs ett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‘uiState’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3" name="Google Shape;1663;p11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/>
          <p:nvPr/>
        </p:nvSpPr>
        <p:spPr>
          <a:xfrm>
            <a:off x="300923" y="4348108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/>
          <p:nvPr/>
        </p:nvSpPr>
        <p:spPr>
          <a:xfrm>
            <a:off x="147572" y="4762184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 txBox="1"/>
          <p:nvPr/>
        </p:nvSpPr>
        <p:spPr>
          <a:xfrm>
            <a:off x="2290500" y="195300"/>
            <a:ext cx="456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FFC5"/>
                </a:solidFill>
                <a:latin typeface="Overpass Mono"/>
                <a:ea typeface="Overpass Mono"/>
                <a:cs typeface="Overpass Mono"/>
                <a:sym typeface="Overpass Mono"/>
              </a:rPr>
              <a:t>TOASTS</a:t>
            </a:r>
            <a:endParaRPr b="1" sz="2800">
              <a:solidFill>
                <a:srgbClr val="00FFC5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2902050" y="1132800"/>
            <a:ext cx="33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Mini pop-up!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21" name="Google Shape;4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323" y="1685400"/>
            <a:ext cx="6769519" cy="33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Google Shape;1668;p114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669" name="Google Shape;1669;p11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0" name="Google Shape;1670;p11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1" name="Google Shape;1671;p11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72" name="Google Shape;1672;p114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673" name="Google Shape;1673;p11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4" name="Google Shape;1674;p11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75" name="Google Shape;1675;p11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76" name="Google Shape;1676;p114"/>
          <p:cNvSpPr/>
          <p:nvPr/>
        </p:nvSpPr>
        <p:spPr>
          <a:xfrm>
            <a:off x="236600" y="236600"/>
            <a:ext cx="59961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14"/>
          <p:cNvSpPr txBox="1"/>
          <p:nvPr/>
        </p:nvSpPr>
        <p:spPr>
          <a:xfrm>
            <a:off x="720000" y="246950"/>
            <a:ext cx="55125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Lektion_7_uppgifter_fördjupning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‘student’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klass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200"/>
              <a:buFont typeface="Fira Code"/>
              <a:buChar char="●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10 Variabler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‘data’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klass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89CA78"/>
              </a:buClr>
              <a:buSzPts val="1200"/>
              <a:buFont typeface="Fira Code"/>
              <a:buChar char="●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2 variabler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Instansiera båda objekten inom MAIN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Men skriv bara ut studerandens 2 variabler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I form av en Data klass.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Poängen här är att försöka skriva ut det som ENDAST är nödvändigt!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678" name="Google Shape;1678;p114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679" name="Google Shape;1679;p114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0" name="Google Shape;1680;p114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1" name="Google Shape;1681;p114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82" name="Google Shape;1682;p114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683" name="Google Shape;1683;p114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4" name="Google Shape;1684;p114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5" name="Google Shape;1685;p114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86" name="Google Shape;1686;p114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87" name="Google Shape;1687;p114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14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14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14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91" name="Google Shape;1691;p114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692" name="Google Shape;1692;p114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3" name="Google Shape;1693;p114"/>
          <p:cNvSpPr txBox="1"/>
          <p:nvPr/>
        </p:nvSpPr>
        <p:spPr>
          <a:xfrm>
            <a:off x="6320100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115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699" name="Google Shape;1699;p11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00" name="Google Shape;1700;p11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01" name="Google Shape;1701;p11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702" name="Google Shape;1702;p115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703" name="Google Shape;1703;p11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04" name="Google Shape;1704;p11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05" name="Google Shape;1705;p11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06" name="Google Shape;1706;p115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15"/>
          <p:cNvSpPr txBox="1"/>
          <p:nvPr/>
        </p:nvSpPr>
        <p:spPr>
          <a:xfrm>
            <a:off x="802375" y="246950"/>
            <a:ext cx="4680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array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‘listOf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’ med 5 namn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Iterera över dessa med .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forEach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Definiera sedan inom parenteser ett lambda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u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ttryck.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Lambda skrivs inom {} och kan använda pilar t.ex { name -&gt; name }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Eller alternativt ‘it’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708" name="Google Shape;1708;p115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709" name="Google Shape;1709;p115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10" name="Google Shape;1710;p115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11" name="Google Shape;1711;p115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712" name="Google Shape;1712;p115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713" name="Google Shape;1713;p115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14" name="Google Shape;1714;p115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15" name="Google Shape;1715;p115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16" name="Google Shape;1716;p115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17" name="Google Shape;1717;p115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15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15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15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21" name="Google Shape;1721;p115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722" name="Google Shape;1722;p115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115"/>
          <p:cNvSpPr txBox="1"/>
          <p:nvPr/>
        </p:nvSpPr>
        <p:spPr>
          <a:xfrm>
            <a:off x="5942875" y="3310375"/>
            <a:ext cx="28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Glöm inte att du kan tilldela dessa till variabler!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8" name="Google Shape;1728;p116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729" name="Google Shape;1729;p11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0" name="Google Shape;1730;p11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1" name="Google Shape;1731;p11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732" name="Google Shape;1732;p116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733" name="Google Shape;1733;p11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4" name="Google Shape;1734;p11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35" name="Google Shape;1735;p11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36" name="Google Shape;1736;p116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16"/>
          <p:cNvSpPr txBox="1"/>
          <p:nvPr/>
        </p:nvSpPr>
        <p:spPr>
          <a:xfrm>
            <a:off x="802375" y="246950"/>
            <a:ext cx="4680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			Tough Nut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userUiState klass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userViewModel klass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	UiState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ska bara tillhandahålla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en konstruktor med variabler.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Ge användaren en variabel för: 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‘points’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Försök nu att utöka points från MainActivity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Slide #52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Points kommer bli det värdet som skall manipuleras.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ViewModel är det svåra steget, följ sliden för instruktioner: #55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738" name="Google Shape;1738;p116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739" name="Google Shape;1739;p116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40" name="Google Shape;1740;p116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41" name="Google Shape;1741;p116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742" name="Google Shape;1742;p116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743" name="Google Shape;1743;p116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44" name="Google Shape;1744;p116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45" name="Google Shape;1745;p116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746" name="Google Shape;1746;p116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747" name="Google Shape;1747;p116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16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16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16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51" name="Google Shape;1751;p116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752" name="Google Shape;1752;p116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3" name="Google Shape;1753;p116"/>
          <p:cNvSpPr txBox="1"/>
          <p:nvPr/>
        </p:nvSpPr>
        <p:spPr>
          <a:xfrm>
            <a:off x="5942875" y="3310375"/>
            <a:ext cx="28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ViewModel är tungt…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Därför är det bra att lära sig uppsättningen!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17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59" name="Google Shape;1759;p117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17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